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00" r:id="rId3"/>
    <p:sldId id="306" r:id="rId4"/>
    <p:sldId id="281" r:id="rId5"/>
    <p:sldId id="307" r:id="rId6"/>
    <p:sldId id="282" r:id="rId7"/>
    <p:sldId id="287" r:id="rId8"/>
    <p:sldId id="304" r:id="rId9"/>
    <p:sldId id="295" r:id="rId10"/>
    <p:sldId id="284" r:id="rId11"/>
    <p:sldId id="279" r:id="rId12"/>
    <p:sldId id="289" r:id="rId13"/>
    <p:sldId id="288" r:id="rId14"/>
    <p:sldId id="290" r:id="rId15"/>
    <p:sldId id="291" r:id="rId16"/>
    <p:sldId id="297" r:id="rId17"/>
    <p:sldId id="298" r:id="rId18"/>
    <p:sldId id="299" r:id="rId19"/>
    <p:sldId id="292" r:id="rId20"/>
    <p:sldId id="308" r:id="rId21"/>
    <p:sldId id="309" r:id="rId22"/>
    <p:sldId id="310" r:id="rId23"/>
    <p:sldId id="312" r:id="rId24"/>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574" autoAdjust="0"/>
  </p:normalViewPr>
  <p:slideViewPr>
    <p:cSldViewPr>
      <p:cViewPr varScale="1">
        <p:scale>
          <a:sx n="65" d="100"/>
          <a:sy n="65" d="100"/>
        </p:scale>
        <p:origin x="1364" y="40"/>
      </p:cViewPr>
      <p:guideLst>
        <p:guide orient="horz" pos="2160"/>
        <p:guide pos="2880"/>
      </p:guideLst>
    </p:cSldViewPr>
  </p:slideViewPr>
  <p:outlineViewPr>
    <p:cViewPr>
      <p:scale>
        <a:sx n="33" d="100"/>
        <a:sy n="33" d="100"/>
      </p:scale>
      <p:origin x="0" y="18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3552360754692"/>
          <c:y val="5.1400554097404488E-2"/>
          <c:w val="0.81941140636846799"/>
          <c:h val="0.78632327209098862"/>
        </c:manualLayout>
      </c:layout>
      <c:barChart>
        <c:barDir val="col"/>
        <c:grouping val="clustered"/>
        <c:varyColors val="0"/>
        <c:ser>
          <c:idx val="0"/>
          <c:order val="0"/>
          <c:tx>
            <c:strRef>
              <c:f>Sheet1!$O$4</c:f>
              <c:strCache>
                <c:ptCount val="1"/>
                <c:pt idx="0">
                  <c:v>Virtue-based Reasoning</c:v>
                </c:pt>
              </c:strCache>
            </c:strRef>
          </c:tx>
          <c:spPr>
            <a:solidFill>
              <a:schemeClr val="accent3">
                <a:lumMod val="60000"/>
                <a:lumOff val="40000"/>
              </a:schemeClr>
            </a:solidFill>
            <a:ln>
              <a:solidFill>
                <a:sysClr val="windowText" lastClr="000000"/>
              </a:solidFill>
            </a:ln>
          </c:spPr>
          <c:invertIfNegative val="0"/>
          <c:cat>
            <c:strRef>
              <c:f>Sheet1!$N$5:$N$7</c:f>
              <c:strCache>
                <c:ptCount val="3"/>
                <c:pt idx="0">
                  <c:v>  Trainee</c:v>
                </c:pt>
                <c:pt idx="1">
                  <c:v>  Entry-Level</c:v>
                </c:pt>
                <c:pt idx="2">
                  <c:v>  Established</c:v>
                </c:pt>
              </c:strCache>
            </c:strRef>
          </c:cat>
          <c:val>
            <c:numRef>
              <c:f>Sheet1!$O$5:$O$7</c:f>
              <c:numCache>
                <c:formatCode>General</c:formatCode>
                <c:ptCount val="3"/>
                <c:pt idx="0">
                  <c:v>0.62</c:v>
                </c:pt>
                <c:pt idx="1">
                  <c:v>0.61</c:v>
                </c:pt>
                <c:pt idx="2">
                  <c:v>0.7</c:v>
                </c:pt>
              </c:numCache>
            </c:numRef>
          </c:val>
          <c:extLst>
            <c:ext xmlns:c16="http://schemas.microsoft.com/office/drawing/2014/chart" uri="{C3380CC4-5D6E-409C-BE32-E72D297353CC}">
              <c16:uniqueId val="{00000000-B90C-490A-B47A-51EFAA651D5C}"/>
            </c:ext>
          </c:extLst>
        </c:ser>
        <c:dLbls>
          <c:showLegendKey val="0"/>
          <c:showVal val="0"/>
          <c:showCatName val="0"/>
          <c:showSerName val="0"/>
          <c:showPercent val="0"/>
          <c:showBubbleSize val="0"/>
        </c:dLbls>
        <c:gapWidth val="150"/>
        <c:axId val="156060672"/>
        <c:axId val="156263552"/>
      </c:barChart>
      <c:catAx>
        <c:axId val="156060672"/>
        <c:scaling>
          <c:orientation val="minMax"/>
        </c:scaling>
        <c:delete val="0"/>
        <c:axPos val="b"/>
        <c:title>
          <c:tx>
            <c:rich>
              <a:bodyPr/>
              <a:lstStyle/>
              <a:p>
                <a:pPr>
                  <a:defRPr sz="1200">
                    <a:latin typeface="Times New Roman" panose="02020603050405020304" pitchFamily="18" charset="0"/>
                    <a:cs typeface="Times New Roman" panose="02020603050405020304" pitchFamily="18" charset="0"/>
                  </a:defRPr>
                </a:pPr>
                <a:r>
                  <a:rPr lang="en-GB" sz="1200">
                    <a:latin typeface="Times New Roman" panose="02020603050405020304" pitchFamily="18" charset="0"/>
                    <a:cs typeface="Times New Roman" panose="02020603050405020304" pitchFamily="18" charset="0"/>
                  </a:rPr>
                  <a:t>Stage of career (Cohort) </a:t>
                </a:r>
              </a:p>
            </c:rich>
          </c:tx>
          <c:overlay val="0"/>
        </c:title>
        <c:numFmt formatCode="General" sourceLinked="0"/>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n-US"/>
          </a:p>
        </c:txPr>
        <c:crossAx val="156263552"/>
        <c:crosses val="autoZero"/>
        <c:auto val="1"/>
        <c:lblAlgn val="ctr"/>
        <c:lblOffset val="100"/>
        <c:noMultiLvlLbl val="0"/>
      </c:catAx>
      <c:valAx>
        <c:axId val="156263552"/>
        <c:scaling>
          <c:orientation val="minMax"/>
          <c:max val="1"/>
          <c:min val="0"/>
        </c:scaling>
        <c:delete val="0"/>
        <c:axPos val="l"/>
        <c:title>
          <c:tx>
            <c:rich>
              <a:bodyPr rot="-5400000" vert="horz"/>
              <a:lstStyle/>
              <a:p>
                <a:pPr>
                  <a:defRPr sz="1100">
                    <a:latin typeface="Times New Roman" panose="02020603050405020304" pitchFamily="18" charset="0"/>
                    <a:cs typeface="Times New Roman" panose="02020603050405020304" pitchFamily="18" charset="0"/>
                  </a:defRPr>
                </a:pPr>
                <a:r>
                  <a:rPr lang="en-GB" sz="1100">
                    <a:latin typeface="Times New Roman" panose="02020603050405020304" pitchFamily="18" charset="0"/>
                    <a:cs typeface="Times New Roman" panose="02020603050405020304" pitchFamily="18" charset="0"/>
                  </a:rPr>
                  <a:t>Mean</a:t>
                </a:r>
                <a:r>
                  <a:rPr lang="en-GB" sz="1100" baseline="0">
                    <a:latin typeface="Times New Roman" panose="02020603050405020304" pitchFamily="18" charset="0"/>
                    <a:cs typeface="Times New Roman" panose="02020603050405020304" pitchFamily="18" charset="0"/>
                  </a:rPr>
                  <a:t> virtue-based reasoning</a:t>
                </a:r>
                <a:endParaRPr lang="en-GB" sz="1100">
                  <a:latin typeface="Times New Roman" panose="02020603050405020304" pitchFamily="18" charset="0"/>
                  <a:cs typeface="Times New Roman" panose="02020603050405020304" pitchFamily="18" charset="0"/>
                </a:endParaRPr>
              </a:p>
            </c:rich>
          </c:tx>
          <c:layout>
            <c:manualLayout>
              <c:xMode val="edge"/>
              <c:yMode val="edge"/>
              <c:x val="1.9237388923999336E-3"/>
              <c:y val="0.12392336524011952"/>
            </c:manualLayout>
          </c:layout>
          <c:overlay val="0"/>
        </c:title>
        <c:numFmt formatCode="General"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n-US"/>
          </a:p>
        </c:txPr>
        <c:crossAx val="156060672"/>
        <c:crosses val="autoZero"/>
        <c:crossBetween val="between"/>
        <c:majorUnit val="0.2"/>
      </c:valAx>
    </c:plotArea>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41302-CD65-4A8F-8ADE-1699F48F3C80}"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GB"/>
        </a:p>
      </dgm:t>
    </dgm:pt>
    <dgm:pt modelId="{5F844675-9E92-47D0-AC7C-9996CFE62EAA}">
      <dgm:prSet phldrT="[Text]"/>
      <dgm:spPr>
        <a:solidFill>
          <a:srgbClr val="00B0F0"/>
        </a:solidFill>
      </dgm:spPr>
      <dgm:t>
        <a:bodyPr/>
        <a:lstStyle/>
        <a:p>
          <a:r>
            <a:rPr lang="en-GB" dirty="0">
              <a:solidFill>
                <a:schemeClr val="tx1"/>
              </a:solidFill>
            </a:rPr>
            <a:t>Moral</a:t>
          </a:r>
        </a:p>
      </dgm:t>
    </dgm:pt>
    <dgm:pt modelId="{33518FB4-CDB0-4A70-B37E-B7104AF7ED72}" type="parTrans" cxnId="{A429043A-15AD-4388-AE7D-1D4C9D115542}">
      <dgm:prSet/>
      <dgm:spPr/>
      <dgm:t>
        <a:bodyPr/>
        <a:lstStyle/>
        <a:p>
          <a:endParaRPr lang="en-GB"/>
        </a:p>
      </dgm:t>
    </dgm:pt>
    <dgm:pt modelId="{8DBD8366-A480-4BDB-BFBA-E537807DCC16}" type="sibTrans" cxnId="{A429043A-15AD-4388-AE7D-1D4C9D115542}">
      <dgm:prSet/>
      <dgm:spPr/>
      <dgm:t>
        <a:bodyPr/>
        <a:lstStyle/>
        <a:p>
          <a:endParaRPr lang="en-GB"/>
        </a:p>
      </dgm:t>
    </dgm:pt>
    <dgm:pt modelId="{9EC67DBA-00D1-4461-AFE6-3838CAEFF5DF}">
      <dgm:prSet phldrT="[Text]"/>
      <dgm:spPr>
        <a:solidFill>
          <a:srgbClr val="00CC00"/>
        </a:solidFill>
      </dgm:spPr>
      <dgm:t>
        <a:bodyPr/>
        <a:lstStyle/>
        <a:p>
          <a:r>
            <a:rPr lang="en-GB" dirty="0">
              <a:solidFill>
                <a:schemeClr val="tx1"/>
              </a:solidFill>
            </a:rPr>
            <a:t>Intellectual</a:t>
          </a:r>
        </a:p>
      </dgm:t>
    </dgm:pt>
    <dgm:pt modelId="{EF3A0672-B7C0-49FD-9F8D-59D9503EF6B2}" type="parTrans" cxnId="{55541CCD-4553-46F0-8E14-EAEA0EB5BC3A}">
      <dgm:prSet/>
      <dgm:spPr/>
      <dgm:t>
        <a:bodyPr/>
        <a:lstStyle/>
        <a:p>
          <a:endParaRPr lang="en-GB"/>
        </a:p>
      </dgm:t>
    </dgm:pt>
    <dgm:pt modelId="{A7F79853-E87B-4470-91FC-3263D6D3EE07}" type="sibTrans" cxnId="{55541CCD-4553-46F0-8E14-EAEA0EB5BC3A}">
      <dgm:prSet/>
      <dgm:spPr/>
      <dgm:t>
        <a:bodyPr/>
        <a:lstStyle/>
        <a:p>
          <a:endParaRPr lang="en-GB"/>
        </a:p>
      </dgm:t>
    </dgm:pt>
    <dgm:pt modelId="{7A30CA8A-CF4C-4919-9486-86917031C23F}">
      <dgm:prSet phldrT="[Text]"/>
      <dgm:spPr>
        <a:solidFill>
          <a:srgbClr val="C4EB35"/>
        </a:solidFill>
      </dgm:spPr>
      <dgm:t>
        <a:bodyPr/>
        <a:lstStyle/>
        <a:p>
          <a:r>
            <a:rPr lang="en-GB" dirty="0">
              <a:solidFill>
                <a:schemeClr val="tx1"/>
              </a:solidFill>
            </a:rPr>
            <a:t>Civic</a:t>
          </a:r>
        </a:p>
      </dgm:t>
    </dgm:pt>
    <dgm:pt modelId="{BC874E1E-8725-4574-A013-7C27791CC590}" type="parTrans" cxnId="{ECCB6DAA-4A62-44C7-8258-6B3625842573}">
      <dgm:prSet/>
      <dgm:spPr/>
      <dgm:t>
        <a:bodyPr/>
        <a:lstStyle/>
        <a:p>
          <a:endParaRPr lang="en-GB"/>
        </a:p>
      </dgm:t>
    </dgm:pt>
    <dgm:pt modelId="{9810C7FD-DAFA-4156-BC8F-75F2E71EBDF4}" type="sibTrans" cxnId="{ECCB6DAA-4A62-44C7-8258-6B3625842573}">
      <dgm:prSet/>
      <dgm:spPr/>
      <dgm:t>
        <a:bodyPr/>
        <a:lstStyle/>
        <a:p>
          <a:endParaRPr lang="en-GB"/>
        </a:p>
      </dgm:t>
    </dgm:pt>
    <dgm:pt modelId="{0AE19631-8164-44CE-9F18-3BDFBAE1E5EC}">
      <dgm:prSet phldrT="[Text]"/>
      <dgm:spPr>
        <a:solidFill>
          <a:srgbClr val="FF9900"/>
        </a:solidFill>
      </dgm:spPr>
      <dgm:t>
        <a:bodyPr/>
        <a:lstStyle/>
        <a:p>
          <a:r>
            <a:rPr lang="en-GB" dirty="0">
              <a:solidFill>
                <a:schemeClr val="tx1"/>
              </a:solidFill>
            </a:rPr>
            <a:t>Performance</a:t>
          </a:r>
        </a:p>
      </dgm:t>
    </dgm:pt>
    <dgm:pt modelId="{D824DC30-19D7-4A91-9C93-C97E5306CCE2}" type="parTrans" cxnId="{C3F19C10-1A45-412B-B4C1-960F60A606DF}">
      <dgm:prSet/>
      <dgm:spPr/>
      <dgm:t>
        <a:bodyPr/>
        <a:lstStyle/>
        <a:p>
          <a:endParaRPr lang="en-GB"/>
        </a:p>
      </dgm:t>
    </dgm:pt>
    <dgm:pt modelId="{1CD57736-E4D1-4AE2-A401-7A08CC809102}" type="sibTrans" cxnId="{C3F19C10-1A45-412B-B4C1-960F60A606DF}">
      <dgm:prSet/>
      <dgm:spPr/>
      <dgm:t>
        <a:bodyPr/>
        <a:lstStyle/>
        <a:p>
          <a:endParaRPr lang="en-GB"/>
        </a:p>
      </dgm:t>
    </dgm:pt>
    <dgm:pt modelId="{4400D7F3-F352-4982-93CE-0DFADE53C13D}" type="pres">
      <dgm:prSet presAssocID="{84041302-CD65-4A8F-8ADE-1699F48F3C80}" presName="matrix" presStyleCnt="0">
        <dgm:presLayoutVars>
          <dgm:chMax val="1"/>
          <dgm:dir/>
          <dgm:resizeHandles val="exact"/>
        </dgm:presLayoutVars>
      </dgm:prSet>
      <dgm:spPr/>
      <dgm:t>
        <a:bodyPr/>
        <a:lstStyle/>
        <a:p>
          <a:endParaRPr lang="en-US"/>
        </a:p>
      </dgm:t>
    </dgm:pt>
    <dgm:pt modelId="{7C4DBFD0-321F-4400-B88E-F7CA05BB7091}" type="pres">
      <dgm:prSet presAssocID="{84041302-CD65-4A8F-8ADE-1699F48F3C80}" presName="diamond" presStyleLbl="bgShp" presStyleIdx="0" presStyleCnt="1" custLinFactNeighborY="751"/>
      <dgm:spPr>
        <a:solidFill>
          <a:schemeClr val="accent5">
            <a:tint val="40000"/>
            <a:hueOff val="0"/>
            <a:satOff val="0"/>
            <a:lumOff val="0"/>
            <a:alpha val="51000"/>
          </a:schemeClr>
        </a:solidFill>
      </dgm:spPr>
    </dgm:pt>
    <dgm:pt modelId="{36C128AC-6EA4-40A2-97FC-7FC3B10DA639}" type="pres">
      <dgm:prSet presAssocID="{84041302-CD65-4A8F-8ADE-1699F48F3C80}" presName="quad1" presStyleLbl="node1" presStyleIdx="0" presStyleCnt="4">
        <dgm:presLayoutVars>
          <dgm:chMax val="0"/>
          <dgm:chPref val="0"/>
          <dgm:bulletEnabled val="1"/>
        </dgm:presLayoutVars>
      </dgm:prSet>
      <dgm:spPr/>
      <dgm:t>
        <a:bodyPr/>
        <a:lstStyle/>
        <a:p>
          <a:endParaRPr lang="en-US"/>
        </a:p>
      </dgm:t>
    </dgm:pt>
    <dgm:pt modelId="{1DDE260B-E4FC-49CD-A950-0603E7F9C0E5}" type="pres">
      <dgm:prSet presAssocID="{84041302-CD65-4A8F-8ADE-1699F48F3C80}" presName="quad2" presStyleLbl="node1" presStyleIdx="1" presStyleCnt="4">
        <dgm:presLayoutVars>
          <dgm:chMax val="0"/>
          <dgm:chPref val="0"/>
          <dgm:bulletEnabled val="1"/>
        </dgm:presLayoutVars>
      </dgm:prSet>
      <dgm:spPr/>
      <dgm:t>
        <a:bodyPr/>
        <a:lstStyle/>
        <a:p>
          <a:endParaRPr lang="en-US"/>
        </a:p>
      </dgm:t>
    </dgm:pt>
    <dgm:pt modelId="{905BD50D-CDDC-4C6C-94BD-248D131012DF}" type="pres">
      <dgm:prSet presAssocID="{84041302-CD65-4A8F-8ADE-1699F48F3C80}" presName="quad3" presStyleLbl="node1" presStyleIdx="2" presStyleCnt="4">
        <dgm:presLayoutVars>
          <dgm:chMax val="0"/>
          <dgm:chPref val="0"/>
          <dgm:bulletEnabled val="1"/>
        </dgm:presLayoutVars>
      </dgm:prSet>
      <dgm:spPr/>
      <dgm:t>
        <a:bodyPr/>
        <a:lstStyle/>
        <a:p>
          <a:endParaRPr lang="en-US"/>
        </a:p>
      </dgm:t>
    </dgm:pt>
    <dgm:pt modelId="{5216094D-6982-4346-8407-6890441EE28B}" type="pres">
      <dgm:prSet presAssocID="{84041302-CD65-4A8F-8ADE-1699F48F3C80}" presName="quad4" presStyleLbl="node1" presStyleIdx="3" presStyleCnt="4">
        <dgm:presLayoutVars>
          <dgm:chMax val="0"/>
          <dgm:chPref val="0"/>
          <dgm:bulletEnabled val="1"/>
        </dgm:presLayoutVars>
      </dgm:prSet>
      <dgm:spPr/>
      <dgm:t>
        <a:bodyPr/>
        <a:lstStyle/>
        <a:p>
          <a:endParaRPr lang="en-US"/>
        </a:p>
      </dgm:t>
    </dgm:pt>
  </dgm:ptLst>
  <dgm:cxnLst>
    <dgm:cxn modelId="{0EE60419-D00F-E74F-A12B-661EBDF7345C}" type="presOf" srcId="{7A30CA8A-CF4C-4919-9486-86917031C23F}" destId="{905BD50D-CDDC-4C6C-94BD-248D131012DF}" srcOrd="0" destOrd="0" presId="urn:microsoft.com/office/officeart/2005/8/layout/matrix3"/>
    <dgm:cxn modelId="{B65193ED-BF2D-2A4D-845F-986F38ECD5D5}" type="presOf" srcId="{84041302-CD65-4A8F-8ADE-1699F48F3C80}" destId="{4400D7F3-F352-4982-93CE-0DFADE53C13D}" srcOrd="0" destOrd="0" presId="urn:microsoft.com/office/officeart/2005/8/layout/matrix3"/>
    <dgm:cxn modelId="{55541CCD-4553-46F0-8E14-EAEA0EB5BC3A}" srcId="{84041302-CD65-4A8F-8ADE-1699F48F3C80}" destId="{9EC67DBA-00D1-4461-AFE6-3838CAEFF5DF}" srcOrd="1" destOrd="0" parTransId="{EF3A0672-B7C0-49FD-9F8D-59D9503EF6B2}" sibTransId="{A7F79853-E87B-4470-91FC-3263D6D3EE07}"/>
    <dgm:cxn modelId="{17495C50-081B-6B4E-A8AF-88EA1EE86E6A}" type="presOf" srcId="{0AE19631-8164-44CE-9F18-3BDFBAE1E5EC}" destId="{5216094D-6982-4346-8407-6890441EE28B}" srcOrd="0" destOrd="0" presId="urn:microsoft.com/office/officeart/2005/8/layout/matrix3"/>
    <dgm:cxn modelId="{A429043A-15AD-4388-AE7D-1D4C9D115542}" srcId="{84041302-CD65-4A8F-8ADE-1699F48F3C80}" destId="{5F844675-9E92-47D0-AC7C-9996CFE62EAA}" srcOrd="0" destOrd="0" parTransId="{33518FB4-CDB0-4A70-B37E-B7104AF7ED72}" sibTransId="{8DBD8366-A480-4BDB-BFBA-E537807DCC16}"/>
    <dgm:cxn modelId="{ECCB6DAA-4A62-44C7-8258-6B3625842573}" srcId="{84041302-CD65-4A8F-8ADE-1699F48F3C80}" destId="{7A30CA8A-CF4C-4919-9486-86917031C23F}" srcOrd="2" destOrd="0" parTransId="{BC874E1E-8725-4574-A013-7C27791CC590}" sibTransId="{9810C7FD-DAFA-4156-BC8F-75F2E71EBDF4}"/>
    <dgm:cxn modelId="{F2F64A12-6B31-CE45-80D7-5361521DB1ED}" type="presOf" srcId="{9EC67DBA-00D1-4461-AFE6-3838CAEFF5DF}" destId="{1DDE260B-E4FC-49CD-A950-0603E7F9C0E5}" srcOrd="0" destOrd="0" presId="urn:microsoft.com/office/officeart/2005/8/layout/matrix3"/>
    <dgm:cxn modelId="{C3F19C10-1A45-412B-B4C1-960F60A606DF}" srcId="{84041302-CD65-4A8F-8ADE-1699F48F3C80}" destId="{0AE19631-8164-44CE-9F18-3BDFBAE1E5EC}" srcOrd="3" destOrd="0" parTransId="{D824DC30-19D7-4A91-9C93-C97E5306CCE2}" sibTransId="{1CD57736-E4D1-4AE2-A401-7A08CC809102}"/>
    <dgm:cxn modelId="{C1FDC99C-3F6D-6448-A66A-F99CDE7DA27E}" type="presOf" srcId="{5F844675-9E92-47D0-AC7C-9996CFE62EAA}" destId="{36C128AC-6EA4-40A2-97FC-7FC3B10DA639}" srcOrd="0" destOrd="0" presId="urn:microsoft.com/office/officeart/2005/8/layout/matrix3"/>
    <dgm:cxn modelId="{1E374E4F-895C-8540-8D75-37D7CC883819}" type="presParOf" srcId="{4400D7F3-F352-4982-93CE-0DFADE53C13D}" destId="{7C4DBFD0-321F-4400-B88E-F7CA05BB7091}" srcOrd="0" destOrd="0" presId="urn:microsoft.com/office/officeart/2005/8/layout/matrix3"/>
    <dgm:cxn modelId="{A52C1C90-1E72-7D4B-AF7A-399C26BFADAF}" type="presParOf" srcId="{4400D7F3-F352-4982-93CE-0DFADE53C13D}" destId="{36C128AC-6EA4-40A2-97FC-7FC3B10DA639}" srcOrd="1" destOrd="0" presId="urn:microsoft.com/office/officeart/2005/8/layout/matrix3"/>
    <dgm:cxn modelId="{F4D79A86-6925-7D4C-AEA1-631A40FBEFDC}" type="presParOf" srcId="{4400D7F3-F352-4982-93CE-0DFADE53C13D}" destId="{1DDE260B-E4FC-49CD-A950-0603E7F9C0E5}" srcOrd="2" destOrd="0" presId="urn:microsoft.com/office/officeart/2005/8/layout/matrix3"/>
    <dgm:cxn modelId="{112F8F1F-B001-A848-824D-90BDF02ACCA0}" type="presParOf" srcId="{4400D7F3-F352-4982-93CE-0DFADE53C13D}" destId="{905BD50D-CDDC-4C6C-94BD-248D131012DF}" srcOrd="3" destOrd="0" presId="urn:microsoft.com/office/officeart/2005/8/layout/matrix3"/>
    <dgm:cxn modelId="{5218E2A3-8478-854B-97B9-A6741AA60247}" type="presParOf" srcId="{4400D7F3-F352-4982-93CE-0DFADE53C13D}" destId="{5216094D-6982-4346-8407-6890441EE28B}"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A95779-5B20-46E8-8566-DE315834435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0C973A6-0D5E-49AD-B8A8-F73509018D69}">
      <dgm:prSet/>
      <dgm:spPr/>
      <dgm:t>
        <a:bodyPr/>
        <a:lstStyle/>
        <a:p>
          <a:r>
            <a:rPr lang="en-GB" dirty="0"/>
            <a:t>Which virtues or values are competing here and steering the teacher in different directions?</a:t>
          </a:r>
          <a:endParaRPr lang="en-US" dirty="0"/>
        </a:p>
      </dgm:t>
    </dgm:pt>
    <dgm:pt modelId="{D8E781CD-3BA5-478E-BC4F-7ED6D50D3322}" type="parTrans" cxnId="{9CC45969-0854-4726-B0B7-DB9711A1D7FF}">
      <dgm:prSet/>
      <dgm:spPr/>
      <dgm:t>
        <a:bodyPr/>
        <a:lstStyle/>
        <a:p>
          <a:endParaRPr lang="en-US"/>
        </a:p>
      </dgm:t>
    </dgm:pt>
    <dgm:pt modelId="{BF7A5C73-16E9-4ABA-92CF-0A5B50B1CE1F}" type="sibTrans" cxnId="{9CC45969-0854-4726-B0B7-DB9711A1D7FF}">
      <dgm:prSet/>
      <dgm:spPr/>
      <dgm:t>
        <a:bodyPr/>
        <a:lstStyle/>
        <a:p>
          <a:endParaRPr lang="en-US"/>
        </a:p>
      </dgm:t>
    </dgm:pt>
    <dgm:pt modelId="{2C75FDEB-E50B-4538-8F6D-8F994E1BBF19}">
      <dgm:prSet/>
      <dgm:spPr/>
      <dgm:t>
        <a:bodyPr/>
        <a:lstStyle/>
        <a:p>
          <a:r>
            <a:rPr lang="en-GB"/>
            <a:t>What are the different action options?</a:t>
          </a:r>
          <a:endParaRPr lang="en-US"/>
        </a:p>
      </dgm:t>
    </dgm:pt>
    <dgm:pt modelId="{4B435EB8-206B-49BB-B19E-10041EBB26BD}" type="parTrans" cxnId="{247A3272-8A0F-49B0-B9DC-6B90534C5BDB}">
      <dgm:prSet/>
      <dgm:spPr/>
      <dgm:t>
        <a:bodyPr/>
        <a:lstStyle/>
        <a:p>
          <a:endParaRPr lang="en-US"/>
        </a:p>
      </dgm:t>
    </dgm:pt>
    <dgm:pt modelId="{C353D4B0-51D9-44F0-B2F1-868A58D25197}" type="sibTrans" cxnId="{247A3272-8A0F-49B0-B9DC-6B90534C5BDB}">
      <dgm:prSet/>
      <dgm:spPr/>
      <dgm:t>
        <a:bodyPr/>
        <a:lstStyle/>
        <a:p>
          <a:endParaRPr lang="en-US"/>
        </a:p>
      </dgm:t>
    </dgm:pt>
    <dgm:pt modelId="{D284DF06-B6E4-48B0-AA47-354383938A72}">
      <dgm:prSet/>
      <dgm:spPr/>
      <dgm:t>
        <a:bodyPr/>
        <a:lstStyle/>
        <a:p>
          <a:r>
            <a:rPr lang="en-GB"/>
            <a:t>What are the pros and cons of each action option?</a:t>
          </a:r>
          <a:endParaRPr lang="en-US"/>
        </a:p>
      </dgm:t>
    </dgm:pt>
    <dgm:pt modelId="{62E0F9FF-FD2F-49C6-8E51-55C8B5DB657F}" type="parTrans" cxnId="{06A1CAAF-A4C7-49A4-9AC1-C7205373454F}">
      <dgm:prSet/>
      <dgm:spPr/>
      <dgm:t>
        <a:bodyPr/>
        <a:lstStyle/>
        <a:p>
          <a:endParaRPr lang="en-US"/>
        </a:p>
      </dgm:t>
    </dgm:pt>
    <dgm:pt modelId="{268872EE-45A6-40BC-B12F-D7CB835773EE}" type="sibTrans" cxnId="{06A1CAAF-A4C7-49A4-9AC1-C7205373454F}">
      <dgm:prSet/>
      <dgm:spPr/>
      <dgm:t>
        <a:bodyPr/>
        <a:lstStyle/>
        <a:p>
          <a:endParaRPr lang="en-US"/>
        </a:p>
      </dgm:t>
    </dgm:pt>
    <dgm:pt modelId="{6F1E4F29-E166-417A-B2D8-C2D249B06F00}">
      <dgm:prSet/>
      <dgm:spPr/>
      <dgm:t>
        <a:bodyPr/>
        <a:lstStyle/>
        <a:p>
          <a:r>
            <a:rPr lang="en-GB" dirty="0"/>
            <a:t>Is the teacher experiencing strong emotions prior to the decision? If so, what are those emotions?</a:t>
          </a:r>
          <a:endParaRPr lang="en-US" dirty="0"/>
        </a:p>
      </dgm:t>
    </dgm:pt>
    <dgm:pt modelId="{C12660A7-62C6-4169-9CD7-32CD06C52909}" type="parTrans" cxnId="{751ADAC1-A11A-4510-A72D-F2A01F50B401}">
      <dgm:prSet/>
      <dgm:spPr/>
      <dgm:t>
        <a:bodyPr/>
        <a:lstStyle/>
        <a:p>
          <a:endParaRPr lang="en-US"/>
        </a:p>
      </dgm:t>
    </dgm:pt>
    <dgm:pt modelId="{1C913106-4882-4CD6-ADB1-D519C4D453DA}" type="sibTrans" cxnId="{751ADAC1-A11A-4510-A72D-F2A01F50B401}">
      <dgm:prSet/>
      <dgm:spPr/>
      <dgm:t>
        <a:bodyPr/>
        <a:lstStyle/>
        <a:p>
          <a:endParaRPr lang="en-US"/>
        </a:p>
      </dgm:t>
    </dgm:pt>
    <dgm:pt modelId="{C9677903-2583-4D47-9DE5-57E845C560CB}">
      <dgm:prSet/>
      <dgm:spPr/>
      <dgm:t>
        <a:bodyPr/>
        <a:lstStyle/>
        <a:p>
          <a:r>
            <a:rPr lang="en-GB" dirty="0"/>
            <a:t>What should the teacher do, in your view?</a:t>
          </a:r>
          <a:endParaRPr lang="en-US" dirty="0"/>
        </a:p>
      </dgm:t>
    </dgm:pt>
    <dgm:pt modelId="{B6DBB4F7-0372-4B05-8D72-6EABA14C9668}" type="parTrans" cxnId="{55471BA2-9014-4623-A7AF-6A42FFE51785}">
      <dgm:prSet/>
      <dgm:spPr/>
      <dgm:t>
        <a:bodyPr/>
        <a:lstStyle/>
        <a:p>
          <a:endParaRPr lang="en-US"/>
        </a:p>
      </dgm:t>
    </dgm:pt>
    <dgm:pt modelId="{ED641A2E-141C-47BC-97EB-7EBA87B90C50}" type="sibTrans" cxnId="{55471BA2-9014-4623-A7AF-6A42FFE51785}">
      <dgm:prSet/>
      <dgm:spPr/>
      <dgm:t>
        <a:bodyPr/>
        <a:lstStyle/>
        <a:p>
          <a:endParaRPr lang="en-US"/>
        </a:p>
      </dgm:t>
    </dgm:pt>
    <dgm:pt modelId="{5D9E48BD-BD36-4738-968E-81889F01A891}" type="pres">
      <dgm:prSet presAssocID="{2AA95779-5B20-46E8-8566-DE315834435C}" presName="diagram" presStyleCnt="0">
        <dgm:presLayoutVars>
          <dgm:dir/>
          <dgm:resizeHandles val="exact"/>
        </dgm:presLayoutVars>
      </dgm:prSet>
      <dgm:spPr/>
      <dgm:t>
        <a:bodyPr/>
        <a:lstStyle/>
        <a:p>
          <a:endParaRPr lang="en-US"/>
        </a:p>
      </dgm:t>
    </dgm:pt>
    <dgm:pt modelId="{51A4326A-C94E-4A50-990A-EBB17DCAB275}" type="pres">
      <dgm:prSet presAssocID="{F0C973A6-0D5E-49AD-B8A8-F73509018D69}" presName="node" presStyleLbl="node1" presStyleIdx="0" presStyleCnt="5">
        <dgm:presLayoutVars>
          <dgm:bulletEnabled val="1"/>
        </dgm:presLayoutVars>
      </dgm:prSet>
      <dgm:spPr/>
      <dgm:t>
        <a:bodyPr/>
        <a:lstStyle/>
        <a:p>
          <a:endParaRPr lang="en-US"/>
        </a:p>
      </dgm:t>
    </dgm:pt>
    <dgm:pt modelId="{AFEF9F8D-40AD-48F2-94C5-4F5252EA3F79}" type="pres">
      <dgm:prSet presAssocID="{BF7A5C73-16E9-4ABA-92CF-0A5B50B1CE1F}" presName="sibTrans" presStyleCnt="0"/>
      <dgm:spPr/>
    </dgm:pt>
    <dgm:pt modelId="{0A6A0616-4E47-4E05-A81E-DCF4FDD05C2C}" type="pres">
      <dgm:prSet presAssocID="{2C75FDEB-E50B-4538-8F6D-8F994E1BBF19}" presName="node" presStyleLbl="node1" presStyleIdx="1" presStyleCnt="5">
        <dgm:presLayoutVars>
          <dgm:bulletEnabled val="1"/>
        </dgm:presLayoutVars>
      </dgm:prSet>
      <dgm:spPr/>
      <dgm:t>
        <a:bodyPr/>
        <a:lstStyle/>
        <a:p>
          <a:endParaRPr lang="en-US"/>
        </a:p>
      </dgm:t>
    </dgm:pt>
    <dgm:pt modelId="{2DEC0112-7091-4684-817F-405F605254E3}" type="pres">
      <dgm:prSet presAssocID="{C353D4B0-51D9-44F0-B2F1-868A58D25197}" presName="sibTrans" presStyleCnt="0"/>
      <dgm:spPr/>
    </dgm:pt>
    <dgm:pt modelId="{14C0D357-3165-485B-B7E5-4D28B4F96F52}" type="pres">
      <dgm:prSet presAssocID="{D284DF06-B6E4-48B0-AA47-354383938A72}" presName="node" presStyleLbl="node1" presStyleIdx="2" presStyleCnt="5">
        <dgm:presLayoutVars>
          <dgm:bulletEnabled val="1"/>
        </dgm:presLayoutVars>
      </dgm:prSet>
      <dgm:spPr/>
      <dgm:t>
        <a:bodyPr/>
        <a:lstStyle/>
        <a:p>
          <a:endParaRPr lang="en-US"/>
        </a:p>
      </dgm:t>
    </dgm:pt>
    <dgm:pt modelId="{5601AEB7-0C89-4711-9E8E-B3048E1C1D9D}" type="pres">
      <dgm:prSet presAssocID="{268872EE-45A6-40BC-B12F-D7CB835773EE}" presName="sibTrans" presStyleCnt="0"/>
      <dgm:spPr/>
    </dgm:pt>
    <dgm:pt modelId="{ABA86E6F-EC96-4E30-8EFF-0B1DF79735EE}" type="pres">
      <dgm:prSet presAssocID="{6F1E4F29-E166-417A-B2D8-C2D249B06F00}" presName="node" presStyleLbl="node1" presStyleIdx="3" presStyleCnt="5">
        <dgm:presLayoutVars>
          <dgm:bulletEnabled val="1"/>
        </dgm:presLayoutVars>
      </dgm:prSet>
      <dgm:spPr/>
      <dgm:t>
        <a:bodyPr/>
        <a:lstStyle/>
        <a:p>
          <a:endParaRPr lang="en-US"/>
        </a:p>
      </dgm:t>
    </dgm:pt>
    <dgm:pt modelId="{D88FE4E3-D522-46D5-B178-345DDFB585DA}" type="pres">
      <dgm:prSet presAssocID="{1C913106-4882-4CD6-ADB1-D519C4D453DA}" presName="sibTrans" presStyleCnt="0"/>
      <dgm:spPr/>
    </dgm:pt>
    <dgm:pt modelId="{D1EE35F1-D7EF-4E85-921A-88DEDA536000}" type="pres">
      <dgm:prSet presAssocID="{C9677903-2583-4D47-9DE5-57E845C560CB}" presName="node" presStyleLbl="node1" presStyleIdx="4" presStyleCnt="5">
        <dgm:presLayoutVars>
          <dgm:bulletEnabled val="1"/>
        </dgm:presLayoutVars>
      </dgm:prSet>
      <dgm:spPr/>
      <dgm:t>
        <a:bodyPr/>
        <a:lstStyle/>
        <a:p>
          <a:endParaRPr lang="en-US"/>
        </a:p>
      </dgm:t>
    </dgm:pt>
  </dgm:ptLst>
  <dgm:cxnLst>
    <dgm:cxn modelId="{751ADAC1-A11A-4510-A72D-F2A01F50B401}" srcId="{2AA95779-5B20-46E8-8566-DE315834435C}" destId="{6F1E4F29-E166-417A-B2D8-C2D249B06F00}" srcOrd="3" destOrd="0" parTransId="{C12660A7-62C6-4169-9CD7-32CD06C52909}" sibTransId="{1C913106-4882-4CD6-ADB1-D519C4D453DA}"/>
    <dgm:cxn modelId="{C9ACE90E-EB7E-4BBE-881C-5D6CC8F9F964}" type="presOf" srcId="{2C75FDEB-E50B-4538-8F6D-8F994E1BBF19}" destId="{0A6A0616-4E47-4E05-A81E-DCF4FDD05C2C}" srcOrd="0" destOrd="0" presId="urn:microsoft.com/office/officeart/2005/8/layout/default"/>
    <dgm:cxn modelId="{55471BA2-9014-4623-A7AF-6A42FFE51785}" srcId="{2AA95779-5B20-46E8-8566-DE315834435C}" destId="{C9677903-2583-4D47-9DE5-57E845C560CB}" srcOrd="4" destOrd="0" parTransId="{B6DBB4F7-0372-4B05-8D72-6EABA14C9668}" sibTransId="{ED641A2E-141C-47BC-97EB-7EBA87B90C50}"/>
    <dgm:cxn modelId="{9ADD93E9-38F5-476A-93FB-0956E5990E35}" type="presOf" srcId="{F0C973A6-0D5E-49AD-B8A8-F73509018D69}" destId="{51A4326A-C94E-4A50-990A-EBB17DCAB275}" srcOrd="0" destOrd="0" presId="urn:microsoft.com/office/officeart/2005/8/layout/default"/>
    <dgm:cxn modelId="{9CC45969-0854-4726-B0B7-DB9711A1D7FF}" srcId="{2AA95779-5B20-46E8-8566-DE315834435C}" destId="{F0C973A6-0D5E-49AD-B8A8-F73509018D69}" srcOrd="0" destOrd="0" parTransId="{D8E781CD-3BA5-478E-BC4F-7ED6D50D3322}" sibTransId="{BF7A5C73-16E9-4ABA-92CF-0A5B50B1CE1F}"/>
    <dgm:cxn modelId="{06A1CAAF-A4C7-49A4-9AC1-C7205373454F}" srcId="{2AA95779-5B20-46E8-8566-DE315834435C}" destId="{D284DF06-B6E4-48B0-AA47-354383938A72}" srcOrd="2" destOrd="0" parTransId="{62E0F9FF-FD2F-49C6-8E51-55C8B5DB657F}" sibTransId="{268872EE-45A6-40BC-B12F-D7CB835773EE}"/>
    <dgm:cxn modelId="{01A22260-C605-4725-B24B-89ECC380496D}" type="presOf" srcId="{6F1E4F29-E166-417A-B2D8-C2D249B06F00}" destId="{ABA86E6F-EC96-4E30-8EFF-0B1DF79735EE}" srcOrd="0" destOrd="0" presId="urn:microsoft.com/office/officeart/2005/8/layout/default"/>
    <dgm:cxn modelId="{D2D38182-3E22-433C-8E76-DF9C1D15F881}" type="presOf" srcId="{C9677903-2583-4D47-9DE5-57E845C560CB}" destId="{D1EE35F1-D7EF-4E85-921A-88DEDA536000}" srcOrd="0" destOrd="0" presId="urn:microsoft.com/office/officeart/2005/8/layout/default"/>
    <dgm:cxn modelId="{F749383B-AA44-4F39-BEA8-4753F01A4B25}" type="presOf" srcId="{2AA95779-5B20-46E8-8566-DE315834435C}" destId="{5D9E48BD-BD36-4738-968E-81889F01A891}" srcOrd="0" destOrd="0" presId="urn:microsoft.com/office/officeart/2005/8/layout/default"/>
    <dgm:cxn modelId="{89AA03EE-4263-4AFB-ADBC-76382578A2FF}" type="presOf" srcId="{D284DF06-B6E4-48B0-AA47-354383938A72}" destId="{14C0D357-3165-485B-B7E5-4D28B4F96F52}" srcOrd="0" destOrd="0" presId="urn:microsoft.com/office/officeart/2005/8/layout/default"/>
    <dgm:cxn modelId="{247A3272-8A0F-49B0-B9DC-6B90534C5BDB}" srcId="{2AA95779-5B20-46E8-8566-DE315834435C}" destId="{2C75FDEB-E50B-4538-8F6D-8F994E1BBF19}" srcOrd="1" destOrd="0" parTransId="{4B435EB8-206B-49BB-B19E-10041EBB26BD}" sibTransId="{C353D4B0-51D9-44F0-B2F1-868A58D25197}"/>
    <dgm:cxn modelId="{DFE23299-E2E4-4AB1-92D1-CC588C847F68}" type="presParOf" srcId="{5D9E48BD-BD36-4738-968E-81889F01A891}" destId="{51A4326A-C94E-4A50-990A-EBB17DCAB275}" srcOrd="0" destOrd="0" presId="urn:microsoft.com/office/officeart/2005/8/layout/default"/>
    <dgm:cxn modelId="{27AA1473-89FE-44CF-99FA-341BC034C708}" type="presParOf" srcId="{5D9E48BD-BD36-4738-968E-81889F01A891}" destId="{AFEF9F8D-40AD-48F2-94C5-4F5252EA3F79}" srcOrd="1" destOrd="0" presId="urn:microsoft.com/office/officeart/2005/8/layout/default"/>
    <dgm:cxn modelId="{97C35F75-D497-41F7-9705-E05401EC59A3}" type="presParOf" srcId="{5D9E48BD-BD36-4738-968E-81889F01A891}" destId="{0A6A0616-4E47-4E05-A81E-DCF4FDD05C2C}" srcOrd="2" destOrd="0" presId="urn:microsoft.com/office/officeart/2005/8/layout/default"/>
    <dgm:cxn modelId="{E2DD1BE1-2568-4BE1-A75D-8763AB3173C4}" type="presParOf" srcId="{5D9E48BD-BD36-4738-968E-81889F01A891}" destId="{2DEC0112-7091-4684-817F-405F605254E3}" srcOrd="3" destOrd="0" presId="urn:microsoft.com/office/officeart/2005/8/layout/default"/>
    <dgm:cxn modelId="{0372CB65-55BF-4061-B165-1346A68C3AF3}" type="presParOf" srcId="{5D9E48BD-BD36-4738-968E-81889F01A891}" destId="{14C0D357-3165-485B-B7E5-4D28B4F96F52}" srcOrd="4" destOrd="0" presId="urn:microsoft.com/office/officeart/2005/8/layout/default"/>
    <dgm:cxn modelId="{0EA9C371-7BE5-40E6-9F04-F30BEB830D54}" type="presParOf" srcId="{5D9E48BD-BD36-4738-968E-81889F01A891}" destId="{5601AEB7-0C89-4711-9E8E-B3048E1C1D9D}" srcOrd="5" destOrd="0" presId="urn:microsoft.com/office/officeart/2005/8/layout/default"/>
    <dgm:cxn modelId="{D6C0F8BB-7ED4-406B-B6BB-026D536F828C}" type="presParOf" srcId="{5D9E48BD-BD36-4738-968E-81889F01A891}" destId="{ABA86E6F-EC96-4E30-8EFF-0B1DF79735EE}" srcOrd="6" destOrd="0" presId="urn:microsoft.com/office/officeart/2005/8/layout/default"/>
    <dgm:cxn modelId="{1AC8BB0B-4B61-4D64-A144-CC5AF7244CD4}" type="presParOf" srcId="{5D9E48BD-BD36-4738-968E-81889F01A891}" destId="{D88FE4E3-D522-46D5-B178-345DDFB585DA}" srcOrd="7" destOrd="0" presId="urn:microsoft.com/office/officeart/2005/8/layout/default"/>
    <dgm:cxn modelId="{5FC12CC4-CBB4-41B2-86E8-FF5939D4F483}" type="presParOf" srcId="{5D9E48BD-BD36-4738-968E-81889F01A891}" destId="{D1EE35F1-D7EF-4E85-921A-88DEDA53600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DBFD0-321F-4400-B88E-F7CA05BB7091}">
      <dsp:nvSpPr>
        <dsp:cNvPr id="0" name=""/>
        <dsp:cNvSpPr/>
      </dsp:nvSpPr>
      <dsp:spPr>
        <a:xfrm>
          <a:off x="1945481" y="0"/>
          <a:ext cx="4338638" cy="4338638"/>
        </a:xfrm>
        <a:prstGeom prst="diamond">
          <a:avLst/>
        </a:prstGeom>
        <a:solidFill>
          <a:schemeClr val="accent5">
            <a:tint val="40000"/>
            <a:hueOff val="0"/>
            <a:satOff val="0"/>
            <a:lumOff val="0"/>
            <a:alpha val="51000"/>
          </a:schemeClr>
        </a:solidFill>
        <a:ln>
          <a:noFill/>
        </a:ln>
        <a:effectLst/>
      </dsp:spPr>
      <dsp:style>
        <a:lnRef idx="0">
          <a:scrgbClr r="0" g="0" b="0"/>
        </a:lnRef>
        <a:fillRef idx="1">
          <a:scrgbClr r="0" g="0" b="0"/>
        </a:fillRef>
        <a:effectRef idx="0">
          <a:scrgbClr r="0" g="0" b="0"/>
        </a:effectRef>
        <a:fontRef idx="minor"/>
      </dsp:style>
    </dsp:sp>
    <dsp:sp modelId="{36C128AC-6EA4-40A2-97FC-7FC3B10DA639}">
      <dsp:nvSpPr>
        <dsp:cNvPr id="0" name=""/>
        <dsp:cNvSpPr/>
      </dsp:nvSpPr>
      <dsp:spPr>
        <a:xfrm>
          <a:off x="2357651" y="412170"/>
          <a:ext cx="1692068" cy="1692068"/>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rPr>
            <a:t>Moral</a:t>
          </a:r>
        </a:p>
      </dsp:txBody>
      <dsp:txXfrm>
        <a:off x="2440251" y="494770"/>
        <a:ext cx="1526868" cy="1526868"/>
      </dsp:txXfrm>
    </dsp:sp>
    <dsp:sp modelId="{1DDE260B-E4FC-49CD-A950-0603E7F9C0E5}">
      <dsp:nvSpPr>
        <dsp:cNvPr id="0" name=""/>
        <dsp:cNvSpPr/>
      </dsp:nvSpPr>
      <dsp:spPr>
        <a:xfrm>
          <a:off x="4179879" y="412170"/>
          <a:ext cx="1692068" cy="1692068"/>
        </a:xfrm>
        <a:prstGeom prst="roundRect">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rPr>
            <a:t>Intellectual</a:t>
          </a:r>
        </a:p>
      </dsp:txBody>
      <dsp:txXfrm>
        <a:off x="4262479" y="494770"/>
        <a:ext cx="1526868" cy="1526868"/>
      </dsp:txXfrm>
    </dsp:sp>
    <dsp:sp modelId="{905BD50D-CDDC-4C6C-94BD-248D131012DF}">
      <dsp:nvSpPr>
        <dsp:cNvPr id="0" name=""/>
        <dsp:cNvSpPr/>
      </dsp:nvSpPr>
      <dsp:spPr>
        <a:xfrm>
          <a:off x="2357651" y="2234398"/>
          <a:ext cx="1692068" cy="1692068"/>
        </a:xfrm>
        <a:prstGeom prst="roundRect">
          <a:avLst/>
        </a:prstGeom>
        <a:solidFill>
          <a:srgbClr val="C4EB3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rPr>
            <a:t>Civic</a:t>
          </a:r>
        </a:p>
      </dsp:txBody>
      <dsp:txXfrm>
        <a:off x="2440251" y="2316998"/>
        <a:ext cx="1526868" cy="1526868"/>
      </dsp:txXfrm>
    </dsp:sp>
    <dsp:sp modelId="{5216094D-6982-4346-8407-6890441EE28B}">
      <dsp:nvSpPr>
        <dsp:cNvPr id="0" name=""/>
        <dsp:cNvSpPr/>
      </dsp:nvSpPr>
      <dsp:spPr>
        <a:xfrm>
          <a:off x="4179879" y="2234398"/>
          <a:ext cx="1692068" cy="1692068"/>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solidFill>
                <a:schemeClr val="tx1"/>
              </a:solidFill>
            </a:rPr>
            <a:t>Performance</a:t>
          </a:r>
        </a:p>
      </dsp:txBody>
      <dsp:txXfrm>
        <a:off x="4262479" y="2316998"/>
        <a:ext cx="1526868" cy="1526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4326A-C94E-4A50-990A-EBB17DCAB275}">
      <dsp:nvSpPr>
        <dsp:cNvPr id="0" name=""/>
        <dsp:cNvSpPr/>
      </dsp:nvSpPr>
      <dsp:spPr>
        <a:xfrm>
          <a:off x="0" y="654052"/>
          <a:ext cx="2475274" cy="1485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Which virtues or values are competing here and steering the teacher in different directions?</a:t>
          </a:r>
          <a:endParaRPr lang="en-US" sz="1900" kern="1200" dirty="0"/>
        </a:p>
      </dsp:txBody>
      <dsp:txXfrm>
        <a:off x="0" y="654052"/>
        <a:ext cx="2475274" cy="1485165"/>
      </dsp:txXfrm>
    </dsp:sp>
    <dsp:sp modelId="{0A6A0616-4E47-4E05-A81E-DCF4FDD05C2C}">
      <dsp:nvSpPr>
        <dsp:cNvPr id="0" name=""/>
        <dsp:cNvSpPr/>
      </dsp:nvSpPr>
      <dsp:spPr>
        <a:xfrm>
          <a:off x="2722802" y="654052"/>
          <a:ext cx="2475274" cy="1485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a:t>What are the different action options?</a:t>
          </a:r>
          <a:endParaRPr lang="en-US" sz="1900" kern="1200"/>
        </a:p>
      </dsp:txBody>
      <dsp:txXfrm>
        <a:off x="2722802" y="654052"/>
        <a:ext cx="2475274" cy="1485165"/>
      </dsp:txXfrm>
    </dsp:sp>
    <dsp:sp modelId="{14C0D357-3165-485B-B7E5-4D28B4F96F52}">
      <dsp:nvSpPr>
        <dsp:cNvPr id="0" name=""/>
        <dsp:cNvSpPr/>
      </dsp:nvSpPr>
      <dsp:spPr>
        <a:xfrm>
          <a:off x="5445604" y="654052"/>
          <a:ext cx="2475274" cy="1485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a:t>What are the pros and cons of each action option?</a:t>
          </a:r>
          <a:endParaRPr lang="en-US" sz="1900" kern="1200"/>
        </a:p>
      </dsp:txBody>
      <dsp:txXfrm>
        <a:off x="5445604" y="654052"/>
        <a:ext cx="2475274" cy="1485165"/>
      </dsp:txXfrm>
    </dsp:sp>
    <dsp:sp modelId="{ABA86E6F-EC96-4E30-8EFF-0B1DF79735EE}">
      <dsp:nvSpPr>
        <dsp:cNvPr id="0" name=""/>
        <dsp:cNvSpPr/>
      </dsp:nvSpPr>
      <dsp:spPr>
        <a:xfrm>
          <a:off x="1361401" y="2386745"/>
          <a:ext cx="2475274" cy="1485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Is the teacher experiencing strong emotions prior to the decision? If so, what are those emotions?</a:t>
          </a:r>
          <a:endParaRPr lang="en-US" sz="1900" kern="1200" dirty="0"/>
        </a:p>
      </dsp:txBody>
      <dsp:txXfrm>
        <a:off x="1361401" y="2386745"/>
        <a:ext cx="2475274" cy="1485165"/>
      </dsp:txXfrm>
    </dsp:sp>
    <dsp:sp modelId="{D1EE35F1-D7EF-4E85-921A-88DEDA536000}">
      <dsp:nvSpPr>
        <dsp:cNvPr id="0" name=""/>
        <dsp:cNvSpPr/>
      </dsp:nvSpPr>
      <dsp:spPr>
        <a:xfrm>
          <a:off x="4084203" y="2386745"/>
          <a:ext cx="2475274" cy="1485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What should the teacher do, in your view?</a:t>
          </a:r>
          <a:endParaRPr lang="en-US" sz="1900" kern="1200" dirty="0"/>
        </a:p>
      </dsp:txBody>
      <dsp:txXfrm>
        <a:off x="4084203" y="2386745"/>
        <a:ext cx="2475274" cy="148516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C0649-66E9-4C25-ABDA-62AD811CA2B7}" type="datetimeFigureOut">
              <a:rPr lang="en-GB" smtClean="0"/>
              <a:t>17/09/2023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A8AC0-43A6-4474-AA44-B3BE1AA6047F}" type="slidenum">
              <a:rPr lang="en-GB" smtClean="0"/>
              <a:t>‹#›</a:t>
            </a:fld>
            <a:endParaRPr lang="en-GB"/>
          </a:p>
        </p:txBody>
      </p:sp>
    </p:spTree>
    <p:extLst>
      <p:ext uri="{BB962C8B-B14F-4D97-AF65-F5344CB8AC3E}">
        <p14:creationId xmlns:p14="http://schemas.microsoft.com/office/powerpoint/2010/main" val="382510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E8F8C-72E9-4C95-972A-1806F5D81CDF}" type="slidenum">
              <a:rPr lang="en-GB" smtClean="0"/>
              <a:t>6</a:t>
            </a:fld>
            <a:endParaRPr lang="en-GB"/>
          </a:p>
        </p:txBody>
      </p:sp>
    </p:spTree>
    <p:extLst>
      <p:ext uri="{BB962C8B-B14F-4D97-AF65-F5344CB8AC3E}">
        <p14:creationId xmlns:p14="http://schemas.microsoft.com/office/powerpoint/2010/main" val="330019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graph shows the average scores for each profession’s virtue, consequence, and rule-based</a:t>
            </a:r>
            <a:r>
              <a:rPr lang="en-GB" baseline="0" dirty="0"/>
              <a:t> reasoning across the 6 ethical dilemmas. </a:t>
            </a:r>
          </a:p>
          <a:p>
            <a:endParaRPr lang="en-GB" baseline="0" dirty="0"/>
          </a:p>
          <a:p>
            <a:r>
              <a:rPr lang="en-GB" baseline="0" dirty="0"/>
              <a:t>- Medics (doctors) reported the highest virtue-based reasoning (which was statistically significant with all professions apart from lawyers).</a:t>
            </a:r>
          </a:p>
          <a:p>
            <a:pPr marL="0" indent="0">
              <a:buFontTx/>
              <a:buNone/>
            </a:pPr>
            <a:endParaRPr lang="en-GB" baseline="0" dirty="0"/>
          </a:p>
          <a:p>
            <a:pPr marL="0" indent="0">
              <a:buFontTx/>
              <a:buNone/>
            </a:pPr>
            <a:r>
              <a:rPr lang="en-GB" baseline="0" dirty="0"/>
              <a:t>- Medics and nurses reported the highest rule-based reasoning compared to the other professions. </a:t>
            </a:r>
          </a:p>
          <a:p>
            <a:pPr marL="0" indent="0">
              <a:buFontTx/>
              <a:buNone/>
            </a:pPr>
            <a:r>
              <a:rPr lang="en-GB" baseline="0" dirty="0"/>
              <a:t> </a:t>
            </a:r>
          </a:p>
          <a:p>
            <a:pPr marL="0" indent="0">
              <a:buFontTx/>
              <a:buNone/>
            </a:pPr>
            <a:r>
              <a:rPr lang="en-GB" baseline="0" dirty="0"/>
              <a:t>- Medics and nurses are the only professions to report statistically significant differences between their virtue and rule-based reasoning. Thus, they appear more likely to select the rules at the expense of the virtue reasons. This may be due to contextual pressures or their strict duty of care to their patients. </a:t>
            </a:r>
          </a:p>
          <a:p>
            <a:pPr marL="0" indent="0">
              <a:buFontTx/>
              <a:buNone/>
            </a:pPr>
            <a:r>
              <a:rPr lang="en-GB" baseline="0" dirty="0"/>
              <a:t>  </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433E8F8C-72E9-4C95-972A-1806F5D81CDF}" type="slidenum">
              <a:rPr lang="en-GB" smtClean="0"/>
              <a:t>7</a:t>
            </a:fld>
            <a:endParaRPr lang="en-GB"/>
          </a:p>
        </p:txBody>
      </p:sp>
    </p:spTree>
    <p:extLst>
      <p:ext uri="{BB962C8B-B14F-4D97-AF65-F5344CB8AC3E}">
        <p14:creationId xmlns:p14="http://schemas.microsoft.com/office/powerpoint/2010/main" val="174934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mean scores for each cohort in the three reasoning types are presented in Table 4, along with the results of ANCOVA. Post-hoc tests revealed that established professionals were statistically higher in reports of virtue-based reasoning compared to both trainee and entry-level professionals (</a:t>
            </a:r>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&lt;.001; see Chart 14). In contrast, both trainee and entry-level professionals reported higher self-serving reasoning than established professionals (</a:t>
            </a:r>
            <a:r>
              <a:rPr lang="en-GB" sz="1200" i="1" kern="1200" dirty="0">
                <a:solidFill>
                  <a:schemeClr val="tx1"/>
                </a:solidFill>
                <a:effectLst/>
                <a:latin typeface="+mn-lt"/>
                <a:ea typeface="+mn-ea"/>
                <a:cs typeface="+mn-cs"/>
              </a:rPr>
              <a:t>p </a:t>
            </a:r>
            <a:r>
              <a:rPr lang="en-GB" sz="1200" kern="1200" dirty="0">
                <a:solidFill>
                  <a:schemeClr val="tx1"/>
                </a:solidFill>
                <a:effectLst/>
                <a:latin typeface="+mn-lt"/>
                <a:ea typeface="+mn-ea"/>
                <a:cs typeface="+mn-cs"/>
              </a:rPr>
              <a:t>&lt; .01). Trainee and entry-level professionals were found not to differ in their reports of virtue-based or self-serving reasoning. No statistically significant differences were evident between any cohorts in deontological/rule-based reasoning. </a:t>
            </a:r>
          </a:p>
        </p:txBody>
      </p:sp>
      <p:sp>
        <p:nvSpPr>
          <p:cNvPr id="4" name="Slide Number Placeholder 3"/>
          <p:cNvSpPr>
            <a:spLocks noGrp="1"/>
          </p:cNvSpPr>
          <p:nvPr>
            <p:ph type="sldNum" sz="quarter" idx="10"/>
          </p:nvPr>
        </p:nvSpPr>
        <p:spPr/>
        <p:txBody>
          <a:bodyPr/>
          <a:lstStyle/>
          <a:p>
            <a:fld id="{42D71FE1-EE9A-4D68-B4AD-030CC9F08737}" type="slidenum">
              <a:rPr lang="en-GB" smtClean="0"/>
              <a:t>8</a:t>
            </a:fld>
            <a:endParaRPr lang="en-GB"/>
          </a:p>
        </p:txBody>
      </p:sp>
    </p:spTree>
    <p:extLst>
      <p:ext uri="{BB962C8B-B14F-4D97-AF65-F5344CB8AC3E}">
        <p14:creationId xmlns:p14="http://schemas.microsoft.com/office/powerpoint/2010/main" val="317298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there were many interesting findings, all of which are discussed in the report that has been published and which you’ve all already seen. </a:t>
            </a:r>
          </a:p>
          <a:p>
            <a:endParaRPr lang="en-GB" dirty="0"/>
          </a:p>
          <a:p>
            <a:r>
              <a:rPr lang="en-GB" dirty="0"/>
              <a:t>However one of the more surprising findings was that police officers scored second lowest when it came to professional purpose when compared to 5 other professions that the Jubilee Centre has done research on. And this didn’t quite align with the discussions we’d had with police officers and students, not did it really align with findings from the open question in the survey about why respondents had chosen to pursue a career in policing. For this reason we decided to subject the qualitative findings to in-depth analysis to see if we could find any explanations for this.  </a:t>
            </a:r>
          </a:p>
        </p:txBody>
      </p:sp>
      <p:sp>
        <p:nvSpPr>
          <p:cNvPr id="4" name="Slide Number Placeholder 3"/>
          <p:cNvSpPr>
            <a:spLocks noGrp="1"/>
          </p:cNvSpPr>
          <p:nvPr>
            <p:ph type="sldNum" sz="quarter" idx="10"/>
          </p:nvPr>
        </p:nvSpPr>
        <p:spPr/>
        <p:txBody>
          <a:bodyPr/>
          <a:lstStyle/>
          <a:p>
            <a:pPr defTabSz="470962" fontAlgn="auto">
              <a:spcBef>
                <a:spcPts val="0"/>
              </a:spcBef>
              <a:spcAft>
                <a:spcPts val="0"/>
              </a:spcAft>
              <a:defRPr/>
            </a:pPr>
            <a:fld id="{8F8ED4E1-87F0-4453-8A27-9872EFB9B48F}" type="slidenum">
              <a:rPr lang="en-GB">
                <a:solidFill>
                  <a:prstClr val="black"/>
                </a:solidFill>
                <a:latin typeface="Calibri" panose="020F0502020204030204"/>
                <a:cs typeface="+mn-cs"/>
              </a:rPr>
              <a:pPr defTabSz="470962" fontAlgn="auto">
                <a:spcBef>
                  <a:spcPts val="0"/>
                </a:spcBef>
                <a:spcAft>
                  <a:spcPts val="0"/>
                </a:spcAft>
                <a:defRPr/>
              </a:pPr>
              <a:t>9</a:t>
            </a:fld>
            <a:endParaRPr lang="en-GB">
              <a:solidFill>
                <a:prstClr val="black"/>
              </a:solidFill>
              <a:latin typeface="Calibri" panose="020F0502020204030204"/>
              <a:cs typeface="+mn-cs"/>
            </a:endParaRPr>
          </a:p>
        </p:txBody>
      </p:sp>
    </p:spTree>
    <p:extLst>
      <p:ext uri="{BB962C8B-B14F-4D97-AF65-F5344CB8AC3E}">
        <p14:creationId xmlns:p14="http://schemas.microsoft.com/office/powerpoint/2010/main" val="419061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a:t>
            </a:r>
            <a:r>
              <a:rPr lang="en-GB" baseline="0" dirty="0"/>
              <a:t> reflects differences in reported professional purpose across the four character profiles (I would use this slide for professional purpose rather than the following slide which looks across professions).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Professional purpose is referred to as a professionals’ sense of doing meaningful work that extends beyond the self and organisation to benefit a wider public good.  The items measuring purpose referred to </a:t>
            </a:r>
            <a:r>
              <a:rPr lang="en-GB" i="1" baseline="0" dirty="0"/>
              <a:t>motivation</a:t>
            </a:r>
            <a:r>
              <a:rPr lang="en-GB" baseline="0" dirty="0"/>
              <a:t>, </a:t>
            </a:r>
            <a:r>
              <a:rPr lang="en-GB" i="1" baseline="0" dirty="0"/>
              <a:t>able to apply their own ideas</a:t>
            </a:r>
            <a:r>
              <a:rPr lang="en-GB" baseline="0" dirty="0"/>
              <a:t>, </a:t>
            </a:r>
            <a:r>
              <a:rPr lang="en-GB" i="1" baseline="0" dirty="0"/>
              <a:t>feeling at home at work</a:t>
            </a:r>
            <a:r>
              <a:rPr lang="en-GB" baseline="0" dirty="0"/>
              <a:t>, </a:t>
            </a:r>
            <a:r>
              <a:rPr lang="en-GB" i="1" baseline="0" dirty="0"/>
              <a:t>doing useful work</a:t>
            </a:r>
            <a:r>
              <a:rPr lang="en-GB" baseline="0" dirty="0"/>
              <a:t>, </a:t>
            </a:r>
            <a:r>
              <a:rPr lang="en-GB" i="1" baseline="0" dirty="0"/>
              <a:t>emotionally involved with work</a:t>
            </a:r>
            <a:r>
              <a:rPr lang="en-GB" baseline="0" dirty="0"/>
              <a:t>, and </a:t>
            </a:r>
            <a:r>
              <a:rPr lang="en-GB" i="1" baseline="0" dirty="0"/>
              <a:t>able to influence important decisions</a:t>
            </a:r>
            <a:r>
              <a:rPr lang="en-GB"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results show that the high group reported the highest professional purpose which was statistically different from the intellectual and low groups (but not the moral). Thus, valuing both moral and intellectual virtue seems valuable to a professionals meaning for their profession. The no difference between the high and moral group suggests that valuing the moral virtues may be particularly important for professional purpose. In contrast, not valuing either virtue type appears detrimental to a sense of professional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Professional bodies should investigate ways to develop their practitioners‘ moral compass for their profession whilst also developing their practical wisdom to help them fully endorse the true purpose of what it is to be a “good” professional – especially as research has associated meaningful/ purposeful work with better job satisfaction, well-being and work engagement.   </a:t>
            </a:r>
            <a:endParaRPr lang="en-GB" dirty="0"/>
          </a:p>
        </p:txBody>
      </p:sp>
      <p:sp>
        <p:nvSpPr>
          <p:cNvPr id="4" name="Slide Number Placeholder 3"/>
          <p:cNvSpPr>
            <a:spLocks noGrp="1"/>
          </p:cNvSpPr>
          <p:nvPr>
            <p:ph type="sldNum" sz="quarter" idx="10"/>
          </p:nvPr>
        </p:nvSpPr>
        <p:spPr/>
        <p:txBody>
          <a:bodyPr/>
          <a:lstStyle/>
          <a:p>
            <a:fld id="{433E8F8C-72E9-4C95-972A-1806F5D81CDF}" type="slidenum">
              <a:rPr lang="en-GB" smtClean="0"/>
              <a:t>10</a:t>
            </a:fld>
            <a:endParaRPr lang="en-GB"/>
          </a:p>
        </p:txBody>
      </p:sp>
    </p:spTree>
    <p:extLst>
      <p:ext uri="{BB962C8B-B14F-4D97-AF65-F5344CB8AC3E}">
        <p14:creationId xmlns:p14="http://schemas.microsoft.com/office/powerpoint/2010/main" val="156117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Stephen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Describe</a:t>
            </a:r>
            <a:r>
              <a:rPr lang="en-GB" baseline="0" dirty="0"/>
              <a:t>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Find big 5 reference</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8ED4E1-87F0-4453-8A27-9872EFB9B48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76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F8ED4E1-87F0-4453-8A27-9872EFB9B48F}" type="slidenum">
              <a:rPr lang="en-GB" smtClean="0"/>
              <a:t>17</a:t>
            </a:fld>
            <a:endParaRPr lang="en-GB"/>
          </a:p>
        </p:txBody>
      </p:sp>
    </p:spTree>
    <p:extLst>
      <p:ext uri="{BB962C8B-B14F-4D97-AF65-F5344CB8AC3E}">
        <p14:creationId xmlns:p14="http://schemas.microsoft.com/office/powerpoint/2010/main" val="840899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F8ED4E1-87F0-4453-8A27-9872EFB9B48F}" type="slidenum">
              <a:rPr lang="en-GB" smtClean="0"/>
              <a:t>18</a:t>
            </a:fld>
            <a:endParaRPr lang="en-GB"/>
          </a:p>
        </p:txBody>
      </p:sp>
    </p:spTree>
    <p:extLst>
      <p:ext uri="{BB962C8B-B14F-4D97-AF65-F5344CB8AC3E}">
        <p14:creationId xmlns:p14="http://schemas.microsoft.com/office/powerpoint/2010/main" val="166740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s-IS"/>
          </a:p>
        </p:txBody>
      </p:sp>
      <p:sp>
        <p:nvSpPr>
          <p:cNvPr id="4" name="Date Placeholder 3"/>
          <p:cNvSpPr>
            <a:spLocks noGrp="1"/>
          </p:cNvSpPr>
          <p:nvPr>
            <p:ph type="dt" sz="half" idx="10"/>
          </p:nvPr>
        </p:nvSpPr>
        <p:spPr/>
        <p:txBody>
          <a:bodyPr/>
          <a:lstStyle/>
          <a:p>
            <a:fld id="{6083F212-ABB4-45AD-8635-0024872D8452}" type="datetimeFigureOut">
              <a:rPr lang="is-IS" smtClean="0"/>
              <a:pPr/>
              <a:t>17.9.2023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82722BA-B2CD-43A0-8DC4-11AACC9E9907}" type="slidenum">
              <a:rPr lang="is-IS" smtClean="0"/>
              <a:pPr/>
              <a:t>‹#›</a:t>
            </a:fld>
            <a:endParaRPr lang="is-I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6083F212-ABB4-45AD-8635-0024872D8452}" type="datetimeFigureOut">
              <a:rPr lang="is-IS" smtClean="0"/>
              <a:pPr/>
              <a:t>17.9.2023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82722BA-B2CD-43A0-8DC4-11AACC9E9907}" type="slidenum">
              <a:rPr lang="is-IS" smtClean="0"/>
              <a:pPr/>
              <a:t>‹#›</a:t>
            </a:fld>
            <a:endParaRPr lang="is-I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6083F212-ABB4-45AD-8635-0024872D8452}" type="datetimeFigureOut">
              <a:rPr lang="is-IS" smtClean="0"/>
              <a:pPr/>
              <a:t>17.9.2023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82722BA-B2CD-43A0-8DC4-11AACC9E9907}" type="slidenum">
              <a:rPr lang="is-IS" smtClean="0"/>
              <a:pPr/>
              <a:t>‹#›</a:t>
            </a:fld>
            <a:endParaRPr lang="is-I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fld id="{6083F212-ABB4-45AD-8635-0024872D8452}" type="datetimeFigureOut">
              <a:rPr lang="is-IS" smtClean="0"/>
              <a:pPr/>
              <a:t>17.9.2023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82722BA-B2CD-43A0-8DC4-11AACC9E9907}" type="slidenum">
              <a:rPr lang="is-IS" smtClean="0"/>
              <a:pPr/>
              <a:t>‹#›</a:t>
            </a:fld>
            <a:endParaRPr lang="is-I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83F212-ABB4-45AD-8635-0024872D8452}" type="datetimeFigureOut">
              <a:rPr lang="is-IS" smtClean="0"/>
              <a:pPr/>
              <a:t>17.9.2023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82722BA-B2CD-43A0-8DC4-11AACC9E9907}" type="slidenum">
              <a:rPr lang="is-IS" smtClean="0"/>
              <a:pPr/>
              <a:t>‹#›</a:t>
            </a:fld>
            <a:endParaRPr lang="is-I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p:cNvSpPr>
            <a:spLocks noGrp="1"/>
          </p:cNvSpPr>
          <p:nvPr>
            <p:ph type="dt" sz="half" idx="10"/>
          </p:nvPr>
        </p:nvSpPr>
        <p:spPr/>
        <p:txBody>
          <a:bodyPr/>
          <a:lstStyle/>
          <a:p>
            <a:fld id="{6083F212-ABB4-45AD-8635-0024872D8452}" type="datetimeFigureOut">
              <a:rPr lang="is-IS" smtClean="0"/>
              <a:pPr/>
              <a:t>17.9.2023</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82722BA-B2CD-43A0-8DC4-11AACC9E9907}" type="slidenum">
              <a:rPr lang="is-IS" smtClean="0"/>
              <a:pPr/>
              <a:t>‹#›</a:t>
            </a:fld>
            <a:endParaRPr lang="is-I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p:cNvSpPr>
            <a:spLocks noGrp="1"/>
          </p:cNvSpPr>
          <p:nvPr>
            <p:ph type="dt" sz="half" idx="10"/>
          </p:nvPr>
        </p:nvSpPr>
        <p:spPr/>
        <p:txBody>
          <a:bodyPr/>
          <a:lstStyle/>
          <a:p>
            <a:fld id="{6083F212-ABB4-45AD-8635-0024872D8452}" type="datetimeFigureOut">
              <a:rPr lang="is-IS" smtClean="0"/>
              <a:pPr/>
              <a:t>17.9.2023</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D82722BA-B2CD-43A0-8DC4-11AACC9E9907}" type="slidenum">
              <a:rPr lang="is-IS" smtClean="0"/>
              <a:pPr/>
              <a:t>‹#›</a:t>
            </a:fld>
            <a:endParaRPr lang="is-I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Date Placeholder 2"/>
          <p:cNvSpPr>
            <a:spLocks noGrp="1"/>
          </p:cNvSpPr>
          <p:nvPr>
            <p:ph type="dt" sz="half" idx="10"/>
          </p:nvPr>
        </p:nvSpPr>
        <p:spPr/>
        <p:txBody>
          <a:bodyPr/>
          <a:lstStyle/>
          <a:p>
            <a:fld id="{6083F212-ABB4-45AD-8635-0024872D8452}" type="datetimeFigureOut">
              <a:rPr lang="is-IS" smtClean="0"/>
              <a:pPr/>
              <a:t>17.9.2023</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D82722BA-B2CD-43A0-8DC4-11AACC9E9907}" type="slidenum">
              <a:rPr lang="is-IS" smtClean="0"/>
              <a:pPr/>
              <a:t>‹#›</a:t>
            </a:fld>
            <a:endParaRPr lang="is-I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3F212-ABB4-45AD-8635-0024872D8452}" type="datetimeFigureOut">
              <a:rPr lang="is-IS" smtClean="0"/>
              <a:pPr/>
              <a:t>17.9.2023</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D82722BA-B2CD-43A0-8DC4-11AACC9E9907}" type="slidenum">
              <a:rPr lang="is-IS" smtClean="0"/>
              <a:pPr/>
              <a:t>‹#›</a:t>
            </a:fld>
            <a:endParaRPr lang="is-I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83F212-ABB4-45AD-8635-0024872D8452}" type="datetimeFigureOut">
              <a:rPr lang="is-IS" smtClean="0"/>
              <a:pPr/>
              <a:t>17.9.2023</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82722BA-B2CD-43A0-8DC4-11AACC9E9907}" type="slidenum">
              <a:rPr lang="is-IS" smtClean="0"/>
              <a:pPr/>
              <a:t>‹#›</a:t>
            </a:fld>
            <a:endParaRPr lang="is-I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83F212-ABB4-45AD-8635-0024872D8452}" type="datetimeFigureOut">
              <a:rPr lang="is-IS" smtClean="0"/>
              <a:pPr/>
              <a:t>17.9.2023</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82722BA-B2CD-43A0-8DC4-11AACC9E9907}" type="slidenum">
              <a:rPr lang="is-IS" smtClean="0"/>
              <a:pPr/>
              <a:t>‹#›</a:t>
            </a:fld>
            <a:endParaRPr lang="is-I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3F212-ABB4-45AD-8635-0024872D8452}" type="datetimeFigureOut">
              <a:rPr lang="is-IS" smtClean="0"/>
              <a:pPr/>
              <a:t>17.9.2023</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722BA-B2CD-43A0-8DC4-11AACC9E9907}" type="slidenum">
              <a:rPr lang="is-IS" smtClean="0"/>
              <a:pPr/>
              <a:t>‹#›</a:t>
            </a:fld>
            <a:endParaRPr lang="is-I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emf"/><Relationship Id="rId4" Type="http://schemas.openxmlformats.org/officeDocument/2006/relationships/package" Target="../embeddings/Microsoft_Word_Document.docx"/></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jubileecentre.ac.uk/media/news/article/6993/centre-launches-cpd-course-practical-wisdom-in-professional-practice" TargetMode="External"/><Relationship Id="rId2" Type="http://schemas.openxmlformats.org/officeDocument/2006/relationships/hyperlink" Target="https://www.jubileecentre.ac.uk/userfiles/jubileecentre/pdf/Framework_Virtue_Based_Prof_Ethics.pdf"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hyperlink" Target="https://www.jubileecentre.ac.uk/userfiles/jubileecentre/images/newsletter-thumbs/2023/September/Phronesis_DevelopingAndValidatingAShortMeasureOfPracticalWisdom%20_Fina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118" y="722868"/>
            <a:ext cx="8223682" cy="1446132"/>
          </a:xfrm>
          <a:ln>
            <a:solidFill>
              <a:schemeClr val="bg1"/>
            </a:solidFill>
          </a:ln>
        </p:spPr>
        <p:style>
          <a:lnRef idx="2">
            <a:schemeClr val="dk1"/>
          </a:lnRef>
          <a:fillRef idx="1">
            <a:schemeClr val="lt1"/>
          </a:fillRef>
          <a:effectRef idx="0">
            <a:schemeClr val="dk1"/>
          </a:effectRef>
          <a:fontRef idx="minor">
            <a:schemeClr val="dk1"/>
          </a:fontRef>
        </p:style>
        <p:txBody>
          <a:bodyPr rtlCol="0">
            <a:normAutofit/>
          </a:bodyPr>
          <a:lstStyle/>
          <a:p>
            <a:r>
              <a:rPr lang="en-GB" sz="2800" b="1" u="sng" dirty="0">
                <a:latin typeface="+mj-lt"/>
              </a:rPr>
              <a:t>Aristotelian practical wisdom (</a:t>
            </a:r>
            <a:r>
              <a:rPr lang="en-GB" sz="2800" b="1" i="1" u="sng" dirty="0" err="1">
                <a:latin typeface="+mj-lt"/>
              </a:rPr>
              <a:t>phronesis</a:t>
            </a:r>
            <a:r>
              <a:rPr lang="en-GB" sz="2800" b="1" i="1" u="sng" dirty="0">
                <a:latin typeface="+mj-lt"/>
              </a:rPr>
              <a:t>)</a:t>
            </a:r>
            <a:r>
              <a:rPr lang="en-GB" sz="2800" b="1" u="sng" dirty="0">
                <a:latin typeface="+mj-lt"/>
              </a:rPr>
              <a:t> as the key to professional ethics in teaching</a:t>
            </a:r>
            <a:endParaRPr lang="en-US" sz="2800" b="1" u="sng" dirty="0">
              <a:latin typeface="+mj-lt"/>
            </a:endParaRPr>
          </a:p>
        </p:txBody>
      </p:sp>
      <p:sp>
        <p:nvSpPr>
          <p:cNvPr id="5" name="Content Placeholder 4"/>
          <p:cNvSpPr>
            <a:spLocks noGrp="1"/>
          </p:cNvSpPr>
          <p:nvPr>
            <p:ph idx="1"/>
          </p:nvPr>
        </p:nvSpPr>
        <p:spPr>
          <a:xfrm>
            <a:off x="457200" y="1966912"/>
            <a:ext cx="8229600" cy="4525963"/>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77500" lnSpcReduction="20000"/>
          </a:bodyPr>
          <a:lstStyle/>
          <a:p>
            <a:pPr eaLnBrk="1" hangingPunct="1">
              <a:lnSpc>
                <a:spcPct val="70000"/>
              </a:lnSpc>
              <a:buFont typeface="Arial" charset="0"/>
              <a:buNone/>
              <a:defRPr/>
            </a:pPr>
            <a:endParaRPr lang="en-US" sz="2200" dirty="0">
              <a:solidFill>
                <a:srgbClr val="000000"/>
              </a:solidFill>
            </a:endParaRPr>
          </a:p>
          <a:p>
            <a:pPr eaLnBrk="1" hangingPunct="1">
              <a:lnSpc>
                <a:spcPct val="70000"/>
              </a:lnSpc>
              <a:buFont typeface="Arial" charset="0"/>
              <a:buNone/>
              <a:defRPr/>
            </a:pPr>
            <a:r>
              <a:rPr lang="en-US" sz="2200" dirty="0">
                <a:solidFill>
                  <a:srgbClr val="000000"/>
                </a:solidFill>
              </a:rPr>
              <a:t>Kristján Kristjánsson</a:t>
            </a:r>
          </a:p>
          <a:p>
            <a:pPr eaLnBrk="1" hangingPunct="1">
              <a:lnSpc>
                <a:spcPct val="70000"/>
              </a:lnSpc>
              <a:buFont typeface="Arial" charset="0"/>
              <a:buNone/>
              <a:defRPr/>
            </a:pPr>
            <a:r>
              <a:rPr lang="en-US" sz="2200" dirty="0">
                <a:solidFill>
                  <a:srgbClr val="000000"/>
                </a:solidFill>
              </a:rPr>
              <a:t>Professor of Character Education and Virtue Ethics</a:t>
            </a:r>
          </a:p>
          <a:p>
            <a:pPr eaLnBrk="1" hangingPunct="1">
              <a:lnSpc>
                <a:spcPct val="70000"/>
              </a:lnSpc>
              <a:buFont typeface="Arial" charset="0"/>
              <a:buNone/>
              <a:defRPr/>
            </a:pPr>
            <a:r>
              <a:rPr lang="en-US" sz="2200" dirty="0">
                <a:solidFill>
                  <a:srgbClr val="000000"/>
                </a:solidFill>
              </a:rPr>
              <a:t>Jubilee Centre for Character and Virtues		</a:t>
            </a:r>
          </a:p>
          <a:p>
            <a:pPr eaLnBrk="1" hangingPunct="1">
              <a:lnSpc>
                <a:spcPct val="70000"/>
              </a:lnSpc>
              <a:buFont typeface="Arial" charset="0"/>
              <a:buNone/>
              <a:defRPr/>
            </a:pPr>
            <a:r>
              <a:rPr lang="en-US" sz="2200" dirty="0">
                <a:solidFill>
                  <a:srgbClr val="000000"/>
                </a:solidFill>
              </a:rPr>
              <a:t>School of Education, University of Birmingham</a:t>
            </a:r>
          </a:p>
          <a:p>
            <a:pPr eaLnBrk="1" hangingPunct="1">
              <a:lnSpc>
                <a:spcPct val="70000"/>
              </a:lnSpc>
              <a:buFont typeface="Arial" charset="0"/>
              <a:buNone/>
              <a:defRPr/>
            </a:pPr>
            <a:endParaRPr lang="en-US" sz="2200" dirty="0">
              <a:solidFill>
                <a:srgbClr val="000000"/>
              </a:solidFill>
            </a:endParaRPr>
          </a:p>
          <a:p>
            <a:pPr eaLnBrk="1" hangingPunct="1">
              <a:lnSpc>
                <a:spcPct val="70000"/>
              </a:lnSpc>
              <a:buFont typeface="Arial" charset="0"/>
              <a:buNone/>
              <a:defRPr/>
            </a:pPr>
            <a:r>
              <a:rPr lang="en-US" sz="2200" dirty="0">
                <a:solidFill>
                  <a:srgbClr val="000000"/>
                </a:solidFill>
              </a:rPr>
              <a:t>Email: k.kristjansson@bham.ac.uk </a:t>
            </a:r>
            <a:endParaRPr lang="en-US" sz="2200" dirty="0" smtClean="0">
              <a:solidFill>
                <a:srgbClr val="000000"/>
              </a:solidFill>
            </a:endParaRPr>
          </a:p>
          <a:p>
            <a:pPr eaLnBrk="1" hangingPunct="1">
              <a:lnSpc>
                <a:spcPct val="70000"/>
              </a:lnSpc>
              <a:buFont typeface="Arial" charset="0"/>
              <a:buNone/>
              <a:defRPr/>
            </a:pPr>
            <a:endParaRPr lang="en-US" sz="2200" dirty="0">
              <a:solidFill>
                <a:srgbClr val="000000"/>
              </a:solidFill>
            </a:endParaRPr>
          </a:p>
          <a:p>
            <a:pPr eaLnBrk="1" hangingPunct="1">
              <a:lnSpc>
                <a:spcPct val="70000"/>
              </a:lnSpc>
              <a:buFont typeface="Arial" charset="0"/>
              <a:buNone/>
              <a:defRPr/>
            </a:pPr>
            <a:endParaRPr lang="en-US" sz="2200" dirty="0">
              <a:solidFill>
                <a:srgbClr val="000000"/>
              </a:solidFill>
            </a:endParaRPr>
          </a:p>
          <a:p>
            <a:pPr eaLnBrk="1" hangingPunct="1">
              <a:lnSpc>
                <a:spcPct val="70000"/>
              </a:lnSpc>
              <a:buFont typeface="Arial" charset="0"/>
              <a:buNone/>
              <a:defRPr/>
            </a:pPr>
            <a:r>
              <a:rPr lang="en-US" sz="2300" dirty="0">
                <a:solidFill>
                  <a:srgbClr val="000000"/>
                </a:solidFill>
              </a:rPr>
              <a:t>Further reading, e.g</a:t>
            </a:r>
            <a:r>
              <a:rPr lang="en-US" sz="2300" dirty="0" smtClean="0">
                <a:solidFill>
                  <a:srgbClr val="000000"/>
                </a:solidFill>
              </a:rPr>
              <a:t>.:</a:t>
            </a:r>
          </a:p>
          <a:p>
            <a:pPr eaLnBrk="1" hangingPunct="1">
              <a:lnSpc>
                <a:spcPct val="70000"/>
              </a:lnSpc>
              <a:buFont typeface="Arial" charset="0"/>
              <a:buNone/>
              <a:defRPr/>
            </a:pPr>
            <a:endParaRPr lang="en-US" sz="2300" dirty="0">
              <a:solidFill>
                <a:srgbClr val="000000"/>
              </a:solidFill>
            </a:endParaRPr>
          </a:p>
          <a:p>
            <a:r>
              <a:rPr lang="en-GB" sz="2300" dirty="0"/>
              <a:t>Schwartz, B. &amp; Sharpe, K. E. (2010). </a:t>
            </a:r>
            <a:r>
              <a:rPr lang="en-GB" sz="2300" i="1" dirty="0"/>
              <a:t>Practical wisdom: The right way to do the right thing</a:t>
            </a:r>
            <a:r>
              <a:rPr lang="en-GB" sz="2300" dirty="0"/>
              <a:t>. </a:t>
            </a:r>
            <a:r>
              <a:rPr lang="en-GB" sz="2300" dirty="0" smtClean="0"/>
              <a:t>Riverhead </a:t>
            </a:r>
            <a:r>
              <a:rPr lang="en-GB" sz="2300" dirty="0"/>
              <a:t>Books.</a:t>
            </a:r>
          </a:p>
          <a:p>
            <a:r>
              <a:rPr lang="en-GB" sz="2300" dirty="0" err="1"/>
              <a:t>Harðarson</a:t>
            </a:r>
            <a:r>
              <a:rPr lang="en-GB" sz="2300" dirty="0"/>
              <a:t>, A. (2019). Aristotle’s conception of practical wisdom and what it means for moral education in schools. </a:t>
            </a:r>
            <a:r>
              <a:rPr lang="en-GB" sz="2300" i="1" dirty="0"/>
              <a:t>Educational Philosophy and Theory, 51</a:t>
            </a:r>
            <a:r>
              <a:rPr lang="en-GB" sz="2300" dirty="0"/>
              <a:t>(14), 1518–1527.</a:t>
            </a:r>
          </a:p>
          <a:p>
            <a:r>
              <a:rPr lang="en-GB" sz="2300" dirty="0" err="1"/>
              <a:t>Kristjánsson</a:t>
            </a:r>
            <a:r>
              <a:rPr lang="en-GB" sz="2300" dirty="0"/>
              <a:t>, K., </a:t>
            </a:r>
            <a:r>
              <a:rPr lang="en-GB" sz="2300" dirty="0" err="1"/>
              <a:t>Fowers</a:t>
            </a:r>
            <a:r>
              <a:rPr lang="en-GB" sz="2300" dirty="0"/>
              <a:t>, B., Darnell, C. &amp; Pollard, D. (2021). </a:t>
            </a:r>
            <a:r>
              <a:rPr lang="en-GB" sz="2300" i="1" dirty="0" err="1"/>
              <a:t>Phronesis</a:t>
            </a:r>
            <a:r>
              <a:rPr lang="en-GB" sz="2300" i="1" dirty="0"/>
              <a:t> </a:t>
            </a:r>
            <a:r>
              <a:rPr lang="en-GB" sz="2300" dirty="0" smtClean="0"/>
              <a:t>as </a:t>
            </a:r>
            <a:r>
              <a:rPr lang="en-GB" sz="2300" dirty="0"/>
              <a:t>a type of contextual integrative thinking. </a:t>
            </a:r>
            <a:r>
              <a:rPr lang="en-GB" sz="2300" i="1" dirty="0"/>
              <a:t>Review of General Psychology</a:t>
            </a:r>
            <a:r>
              <a:rPr lang="en-GB" sz="2300" dirty="0"/>
              <a:t>, </a:t>
            </a:r>
            <a:r>
              <a:rPr lang="en-GB" sz="2300" i="1" dirty="0">
                <a:solidFill>
                  <a:srgbClr val="000000"/>
                </a:solidFill>
              </a:rPr>
              <a:t>25</a:t>
            </a:r>
            <a:r>
              <a:rPr lang="en-GB" sz="2300" dirty="0">
                <a:solidFill>
                  <a:srgbClr val="000000"/>
                </a:solidFill>
              </a:rPr>
              <a:t>(3), 239–257</a:t>
            </a:r>
            <a:r>
              <a:rPr lang="en-GB" sz="2300" dirty="0" smtClean="0">
                <a:solidFill>
                  <a:srgbClr val="000000"/>
                </a:solidFill>
              </a:rPr>
              <a:t>.</a:t>
            </a:r>
          </a:p>
          <a:p>
            <a:r>
              <a:rPr lang="en-GB" sz="2300" dirty="0" err="1" smtClean="0">
                <a:solidFill>
                  <a:srgbClr val="000000"/>
                </a:solidFill>
              </a:rPr>
              <a:t>Kristj</a:t>
            </a:r>
            <a:r>
              <a:rPr lang="is-IS" sz="2300" dirty="0" smtClean="0">
                <a:solidFill>
                  <a:srgbClr val="000000"/>
                </a:solidFill>
              </a:rPr>
              <a:t>ánsson, K. &amp; Fowers, B. (2024). </a:t>
            </a:r>
            <a:r>
              <a:rPr lang="is-IS" sz="2300" i="1" dirty="0" smtClean="0">
                <a:solidFill>
                  <a:srgbClr val="000000"/>
                </a:solidFill>
              </a:rPr>
              <a:t>Phronesis: Retrieving practical wisdom in psychology, philosophy, and education</a:t>
            </a:r>
            <a:r>
              <a:rPr lang="is-IS" sz="2300" dirty="0" smtClean="0">
                <a:solidFill>
                  <a:srgbClr val="000000"/>
                </a:solidFill>
              </a:rPr>
              <a:t>. Oxford University Press.</a:t>
            </a:r>
            <a:endParaRPr lang="en-GB" sz="2300" dirty="0"/>
          </a:p>
          <a:p>
            <a:endParaRPr lang="is-IS" sz="2300" dirty="0"/>
          </a:p>
          <a:p>
            <a:pPr eaLnBrk="1" hangingPunct="1">
              <a:lnSpc>
                <a:spcPct val="70000"/>
              </a:lnSpc>
              <a:buFont typeface="Arial" charset="0"/>
              <a:buNone/>
              <a:defRPr/>
            </a:pPr>
            <a:endParaRPr lang="en-US" sz="2300" dirty="0">
              <a:solidFill>
                <a:srgbClr val="000000"/>
              </a:solidFill>
            </a:endParaRPr>
          </a:p>
          <a:p>
            <a:pPr eaLnBrk="1" hangingPunct="1">
              <a:lnSpc>
                <a:spcPct val="70000"/>
              </a:lnSpc>
              <a:buFont typeface="Arial" charset="0"/>
              <a:buNone/>
              <a:defRPr/>
            </a:pPr>
            <a:endParaRPr lang="en-US" sz="2000" dirty="0">
              <a:solidFill>
                <a:srgbClr val="000000"/>
              </a:solidFill>
            </a:endParaRPr>
          </a:p>
        </p:txBody>
      </p:sp>
      <p:sp>
        <p:nvSpPr>
          <p:cNvPr id="2052" name="Slide Number Placeholder 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1</a:t>
            </a:fld>
            <a:endParaRPr lang="is-IS" altLang="en-US" sz="1200">
              <a:solidFill>
                <a:srgbClr val="898989"/>
              </a:solidFill>
            </a:endParaRP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The role of phronesis (practical wisdom) in medical education and practice".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 name="Picture 12" descr="muirhead.jpg"/>
          <p:cNvPicPr>
            <a:picLocks noChangeAspect="1"/>
          </p:cNvPicPr>
          <p:nvPr/>
        </p:nvPicPr>
        <p:blipFill>
          <a:blip r:embed="rId2" cstate="print"/>
          <a:stretch>
            <a:fillRect/>
          </a:stretch>
        </p:blipFill>
        <p:spPr>
          <a:xfrm>
            <a:off x="6588224" y="2169000"/>
            <a:ext cx="1893444" cy="1260000"/>
          </a:xfrm>
          <a:prstGeom prst="rect">
            <a:avLst/>
          </a:prstGeom>
        </p:spPr>
      </p:pic>
      <p:pic>
        <p:nvPicPr>
          <p:cNvPr id="3" name="Picture 2">
            <a:extLst>
              <a:ext uri="{FF2B5EF4-FFF2-40B4-BE49-F238E27FC236}">
                <a16:creationId xmlns:a16="http://schemas.microsoft.com/office/drawing/2014/main" id="{BD6C8225-A1CB-4673-91E0-22BEDFBE8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46915"/>
            <a:ext cx="8229600" cy="634082"/>
          </a:xfrm>
        </p:spPr>
        <p:txBody>
          <a:bodyPr>
            <a:normAutofit fontScale="90000"/>
          </a:bodyPr>
          <a:lstStyle/>
          <a:p>
            <a:r>
              <a:rPr lang="en-GB" b="1" dirty="0"/>
              <a:t>Professional Purpose</a:t>
            </a: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1317" y="1900724"/>
            <a:ext cx="6701365" cy="459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4EC373FF-690F-4E94-8009-023DB680F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5" name="Slide Number Placeholder 6">
            <a:extLst>
              <a:ext uri="{FF2B5EF4-FFF2-40B4-BE49-F238E27FC236}">
                <a16:creationId xmlns:a16="http://schemas.microsoft.com/office/drawing/2014/main" id="{7D0BA3B6-0B82-4CC4-9743-DCDAB0DFA5B0}"/>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10</a:t>
            </a:fld>
            <a:endParaRPr lang="is-IS" altLang="en-US" sz="1200">
              <a:solidFill>
                <a:srgbClr val="898989"/>
              </a:solidFill>
            </a:endParaRPr>
          </a:p>
        </p:txBody>
      </p:sp>
    </p:spTree>
    <p:extLst>
      <p:ext uri="{BB962C8B-B14F-4D97-AF65-F5344CB8AC3E}">
        <p14:creationId xmlns:p14="http://schemas.microsoft.com/office/powerpoint/2010/main" val="301180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53" y="1262384"/>
            <a:ext cx="8229600" cy="1143000"/>
          </a:xfrm>
          <a:ln/>
        </p:spPr>
        <p:style>
          <a:lnRef idx="2">
            <a:schemeClr val="dk1"/>
          </a:lnRef>
          <a:fillRef idx="1">
            <a:schemeClr val="lt1"/>
          </a:fillRef>
          <a:effectRef idx="0">
            <a:schemeClr val="dk1"/>
          </a:effectRef>
          <a:fontRef idx="minor">
            <a:schemeClr val="dk1"/>
          </a:fontRef>
        </p:style>
        <p:txBody>
          <a:bodyPr>
            <a:normAutofit fontScale="90000"/>
          </a:bodyPr>
          <a:lstStyle/>
          <a:p>
            <a:r>
              <a:rPr lang="en-GB" sz="2800" b="1" u="sng" dirty="0">
                <a:latin typeface="+mj-lt"/>
              </a:rPr>
              <a:t>Basic question: What is most important method of professional ethics education for teacher trainees on an Aristotelian view?</a:t>
            </a:r>
          </a:p>
        </p:txBody>
      </p:sp>
      <p:sp>
        <p:nvSpPr>
          <p:cNvPr id="3" name="Content Placeholder 2"/>
          <p:cNvSpPr>
            <a:spLocks noGrp="1"/>
          </p:cNvSpPr>
          <p:nvPr>
            <p:ph idx="1"/>
          </p:nvPr>
        </p:nvSpPr>
        <p:spPr>
          <a:xfrm>
            <a:off x="539551" y="2780928"/>
            <a:ext cx="8144301" cy="1508809"/>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sz="2400" dirty="0"/>
              <a:t>Simple answer: </a:t>
            </a:r>
            <a:r>
              <a:rPr lang="en-GB" sz="2400" i="1" dirty="0" err="1"/>
              <a:t>Phronesis</a:t>
            </a:r>
            <a:r>
              <a:rPr lang="en-GB" sz="2400" i="1" dirty="0"/>
              <a:t> </a:t>
            </a:r>
            <a:r>
              <a:rPr lang="en-GB" sz="2400" dirty="0"/>
              <a:t>development</a:t>
            </a:r>
          </a:p>
          <a:p>
            <a:pPr marL="0" indent="0">
              <a:buNone/>
            </a:pPr>
            <a:r>
              <a:rPr lang="en-GB" sz="2400" dirty="0"/>
              <a:t>Does not mean that </a:t>
            </a:r>
            <a:r>
              <a:rPr lang="en-GB" sz="2400" i="1" dirty="0"/>
              <a:t>habituation</a:t>
            </a:r>
            <a:r>
              <a:rPr lang="en-GB" sz="2400" dirty="0"/>
              <a:t> and </a:t>
            </a:r>
            <a:r>
              <a:rPr lang="en-GB" sz="2400" i="1" dirty="0"/>
              <a:t>role modelling</a:t>
            </a:r>
            <a:r>
              <a:rPr lang="en-GB" sz="2400" dirty="0"/>
              <a:t> cease to play a role…</a:t>
            </a:r>
          </a:p>
          <a:p>
            <a:pPr marL="0" indent="0">
              <a:buNone/>
            </a:pPr>
            <a:r>
              <a:rPr lang="en-GB" sz="2400" dirty="0"/>
              <a:t>But… you will not radically transform a 1</a:t>
            </a:r>
            <a:r>
              <a:rPr lang="en-GB" sz="2400" baseline="30000" dirty="0"/>
              <a:t>st</a:t>
            </a:r>
            <a:r>
              <a:rPr lang="en-GB" sz="2400" dirty="0"/>
              <a:t> year teacher trainee’s psycho-moral make-up if she has not already acquired a taste for virtues as ‘good habits’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607" y="5024116"/>
            <a:ext cx="4228246" cy="1468759"/>
          </a:xfrm>
          <a:prstGeom prst="rect">
            <a:avLst/>
          </a:prstGeom>
        </p:spPr>
      </p:pic>
      <p:pic>
        <p:nvPicPr>
          <p:cNvPr id="5" name="Picture 4">
            <a:extLst>
              <a:ext uri="{FF2B5EF4-FFF2-40B4-BE49-F238E27FC236}">
                <a16:creationId xmlns:a16="http://schemas.microsoft.com/office/drawing/2014/main" id="{1983B6BA-13D0-4FC2-886C-57A8E7C0B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6" name="Slide Number Placeholder 6">
            <a:extLst>
              <a:ext uri="{FF2B5EF4-FFF2-40B4-BE49-F238E27FC236}">
                <a16:creationId xmlns:a16="http://schemas.microsoft.com/office/drawing/2014/main" id="{21BE859C-DA32-4F66-AC86-E0F51ABC61C8}"/>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11</a:t>
            </a:fld>
            <a:endParaRPr lang="is-IS" altLang="en-US" sz="1200">
              <a:solidFill>
                <a:srgbClr val="898989"/>
              </a:solidFill>
            </a:endParaRPr>
          </a:p>
        </p:txBody>
      </p:sp>
    </p:spTree>
    <p:extLst>
      <p:ext uri="{BB962C8B-B14F-4D97-AF65-F5344CB8AC3E}">
        <p14:creationId xmlns:p14="http://schemas.microsoft.com/office/powerpoint/2010/main" val="385977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91" y="1225767"/>
            <a:ext cx="8229600" cy="1143000"/>
          </a:xfrm>
          <a:ln/>
        </p:spPr>
        <p:style>
          <a:lnRef idx="2">
            <a:schemeClr val="dk1"/>
          </a:lnRef>
          <a:fillRef idx="1">
            <a:schemeClr val="lt1"/>
          </a:fillRef>
          <a:effectRef idx="0">
            <a:schemeClr val="dk1"/>
          </a:effectRef>
          <a:fontRef idx="minor">
            <a:schemeClr val="dk1"/>
          </a:fontRef>
        </p:style>
        <p:txBody>
          <a:bodyPr>
            <a:normAutofit/>
          </a:bodyPr>
          <a:lstStyle/>
          <a:p>
            <a:r>
              <a:rPr lang="en-GB" sz="3600" noProof="0" dirty="0"/>
              <a:t>   </a:t>
            </a:r>
            <a:r>
              <a:rPr lang="en-GB" sz="2800" b="1" u="sng" dirty="0">
                <a:latin typeface="+mj-lt"/>
              </a:rPr>
              <a:t>What is  Aristotelian </a:t>
            </a:r>
            <a:r>
              <a:rPr lang="en-GB" sz="2800" b="1" i="1" u="sng" dirty="0" err="1">
                <a:latin typeface="+mj-lt"/>
              </a:rPr>
              <a:t>phronesis</a:t>
            </a:r>
            <a:r>
              <a:rPr lang="en-GB" sz="2800" b="1" u="sng" dirty="0">
                <a:latin typeface="+mj-lt"/>
              </a:rPr>
              <a:t>? </a:t>
            </a:r>
            <a:endParaRPr lang="en-GB" sz="2800" b="1" u="sng" noProof="0" dirty="0">
              <a:latin typeface="+mj-lt"/>
            </a:endParaRPr>
          </a:p>
        </p:txBody>
      </p:sp>
      <p:sp>
        <p:nvSpPr>
          <p:cNvPr id="3" name="Content Placeholder 2"/>
          <p:cNvSpPr>
            <a:spLocks noGrp="1"/>
          </p:cNvSpPr>
          <p:nvPr>
            <p:ph idx="1"/>
          </p:nvPr>
        </p:nvSpPr>
        <p:spPr>
          <a:xfrm>
            <a:off x="457200" y="2708920"/>
            <a:ext cx="8229600" cy="3052936"/>
          </a:xfrm>
          <a:ln/>
        </p:spPr>
        <p:style>
          <a:lnRef idx="2">
            <a:schemeClr val="dk1"/>
          </a:lnRef>
          <a:fillRef idx="1">
            <a:schemeClr val="lt1"/>
          </a:fillRef>
          <a:effectRef idx="0">
            <a:schemeClr val="dk1"/>
          </a:effectRef>
          <a:fontRef idx="minor">
            <a:schemeClr val="dk1"/>
          </a:fontRef>
        </p:style>
        <p:txBody>
          <a:bodyPr>
            <a:normAutofit/>
          </a:bodyPr>
          <a:lstStyle/>
          <a:p>
            <a:r>
              <a:rPr lang="en-GB" sz="2000" noProof="0" dirty="0"/>
              <a:t>Intellectual </a:t>
            </a:r>
            <a:r>
              <a:rPr lang="en-GB" sz="2000" i="1" noProof="0" dirty="0"/>
              <a:t>meta-virtue</a:t>
            </a:r>
            <a:r>
              <a:rPr lang="en-GB" sz="2000" noProof="0" dirty="0"/>
              <a:t> which guides the moral virtues </a:t>
            </a:r>
          </a:p>
          <a:p>
            <a:r>
              <a:rPr lang="en-GB" sz="2000" noProof="0" dirty="0"/>
              <a:t>Feeding on character traits cultivated in the young through habituation, </a:t>
            </a:r>
            <a:r>
              <a:rPr lang="en-GB" sz="2000" i="1" noProof="0" dirty="0" err="1"/>
              <a:t>phronesis</a:t>
            </a:r>
            <a:r>
              <a:rPr lang="en-GB" sz="2000" noProof="0" dirty="0"/>
              <a:t> – after it comes into play (when???) – re-evaluates those traits critically, allowing them to ‘share in reason’</a:t>
            </a:r>
          </a:p>
          <a:p>
            <a:r>
              <a:rPr lang="en-GB" sz="2000" noProof="0" dirty="0"/>
              <a:t>Core function to assess the relative weight of competing values, courses of action and emotions with respect to </a:t>
            </a:r>
            <a:r>
              <a:rPr lang="en-GB" sz="2000" i="1" noProof="0" dirty="0" err="1"/>
              <a:t>eudaimonia</a:t>
            </a:r>
            <a:r>
              <a:rPr lang="en-GB" sz="2000" noProof="0" dirty="0"/>
              <a:t>: the ultimate good and unconditional end of human beings</a:t>
            </a:r>
          </a:p>
          <a:p>
            <a:r>
              <a:rPr lang="en-GB" sz="2000" noProof="0" dirty="0"/>
              <a:t>To adjudicate the relative weight of different virtues in conflict situations and to reach a measured verdict about what to feel and do</a:t>
            </a:r>
          </a:p>
        </p:txBody>
      </p:sp>
      <p:pic>
        <p:nvPicPr>
          <p:cNvPr id="4" name="Picture 4" descr="images[8].jpg"/>
          <p:cNvPicPr>
            <a:picLocks noChangeAspect="1"/>
          </p:cNvPicPr>
          <p:nvPr/>
        </p:nvPicPr>
        <p:blipFill>
          <a:blip r:embed="rId2" cstate="print"/>
          <a:srcRect/>
          <a:stretch>
            <a:fillRect/>
          </a:stretch>
        </p:blipFill>
        <p:spPr bwMode="auto">
          <a:xfrm>
            <a:off x="7724775" y="1303597"/>
            <a:ext cx="704850" cy="1039813"/>
          </a:xfrm>
          <a:prstGeom prst="rect">
            <a:avLst/>
          </a:prstGeom>
          <a:noFill/>
          <a:ln w="9525">
            <a:noFill/>
            <a:miter lim="800000"/>
            <a:headEnd/>
            <a:tailEnd/>
          </a:ln>
        </p:spPr>
      </p:pic>
      <p:pic>
        <p:nvPicPr>
          <p:cNvPr id="8" name="Picture 7">
            <a:extLst>
              <a:ext uri="{FF2B5EF4-FFF2-40B4-BE49-F238E27FC236}">
                <a16:creationId xmlns:a16="http://schemas.microsoft.com/office/drawing/2014/main" id="{EEC6241B-9561-48F8-B2FB-E4D756E21B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9" name="Slide Number Placeholder 6">
            <a:extLst>
              <a:ext uri="{FF2B5EF4-FFF2-40B4-BE49-F238E27FC236}">
                <a16:creationId xmlns:a16="http://schemas.microsoft.com/office/drawing/2014/main" id="{16791E97-F861-40CC-9E7D-C381D7238461}"/>
              </a:ext>
            </a:extLst>
          </p:cNvPr>
          <p:cNvSpPr txBox="1">
            <a:spLocks/>
          </p:cNvSpPr>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is-IS"/>
            </a:defPPr>
            <a:lvl1pPr marL="0" algn="r"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12</a:t>
            </a:fld>
            <a:endParaRPr lang="is-IS" altLang="en-US" sz="1200">
              <a:solidFill>
                <a:srgbClr val="898989"/>
              </a:solidFill>
            </a:endParaRPr>
          </a:p>
        </p:txBody>
      </p:sp>
    </p:spTree>
    <p:extLst>
      <p:ext uri="{BB962C8B-B14F-4D97-AF65-F5344CB8AC3E}">
        <p14:creationId xmlns:p14="http://schemas.microsoft.com/office/powerpoint/2010/main" val="35922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29600" cy="710952"/>
          </a:xfrm>
        </p:spPr>
        <p:txBody>
          <a:bodyPr>
            <a:normAutofit fontScale="90000"/>
          </a:bodyPr>
          <a:lstStyle/>
          <a:p>
            <a:r>
              <a:rPr lang="en-GB" b="1" u="sng" noProof="0" dirty="0"/>
              <a:t>Domains of Virtue</a:t>
            </a:r>
            <a:endParaRPr lang="en-GB" u="sng" noProof="0" dirty="0"/>
          </a:p>
        </p:txBody>
      </p:sp>
      <p:sp>
        <p:nvSpPr>
          <p:cNvPr id="4" name="Rectangle 3"/>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043" y="314703"/>
            <a:ext cx="1775748" cy="423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431" y="156400"/>
            <a:ext cx="2436474" cy="754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Content Placeholder 3"/>
          <p:cNvGraphicFramePr>
            <a:graphicFrameLocks noGrp="1"/>
          </p:cNvGraphicFramePr>
          <p:nvPr>
            <p:ph idx="1"/>
          </p:nvPr>
        </p:nvGraphicFramePr>
        <p:xfrm>
          <a:off x="457200" y="2133600"/>
          <a:ext cx="8229600" cy="4338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33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624" y="3933056"/>
            <a:ext cx="6937375" cy="804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Slide Number Placeholder 6">
            <a:extLst>
              <a:ext uri="{FF2B5EF4-FFF2-40B4-BE49-F238E27FC236}">
                <a16:creationId xmlns:a16="http://schemas.microsoft.com/office/drawing/2014/main" id="{A236E5DB-9239-4D33-9551-C502A8E38C8D}"/>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13</a:t>
            </a:fld>
            <a:endParaRPr lang="is-IS" altLang="en-US" sz="1200">
              <a:solidFill>
                <a:srgbClr val="898989"/>
              </a:solidFill>
            </a:endParaRPr>
          </a:p>
        </p:txBody>
      </p:sp>
    </p:spTree>
    <p:extLst>
      <p:ext uri="{BB962C8B-B14F-4D97-AF65-F5344CB8AC3E}">
        <p14:creationId xmlns:p14="http://schemas.microsoft.com/office/powerpoint/2010/main" val="226835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38A17B-B9E3-4BE5-AD78-E0A32D7A9207}"/>
              </a:ext>
            </a:extLst>
          </p:cNvPr>
          <p:cNvSpPr txBox="1">
            <a:spLocks/>
          </p:cNvSpPr>
          <p:nvPr/>
        </p:nvSpPr>
        <p:spPr>
          <a:xfrm>
            <a:off x="457200" y="1009835"/>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u="sng" dirty="0"/>
              <a:t>Defining </a:t>
            </a:r>
            <a:r>
              <a:rPr lang="en-GB" sz="3600" b="1" u="sng" dirty="0" err="1"/>
              <a:t>Phronesis</a:t>
            </a:r>
            <a:endParaRPr lang="en-GB" sz="3600" b="1" u="sng" dirty="0"/>
          </a:p>
        </p:txBody>
      </p:sp>
      <p:grpSp>
        <p:nvGrpSpPr>
          <p:cNvPr id="7" name="Group 6">
            <a:extLst>
              <a:ext uri="{FF2B5EF4-FFF2-40B4-BE49-F238E27FC236}">
                <a16:creationId xmlns:a16="http://schemas.microsoft.com/office/drawing/2014/main" id="{5FB0D752-6072-4A1F-B7DB-CFC3A3F779E2}"/>
              </a:ext>
            </a:extLst>
          </p:cNvPr>
          <p:cNvGrpSpPr/>
          <p:nvPr/>
        </p:nvGrpSpPr>
        <p:grpSpPr>
          <a:xfrm>
            <a:off x="414781" y="1233249"/>
            <a:ext cx="8316241" cy="4612487"/>
            <a:chOff x="297168" y="1902023"/>
            <a:chExt cx="8316241" cy="4612487"/>
          </a:xfrm>
        </p:grpSpPr>
        <p:grpSp>
          <p:nvGrpSpPr>
            <p:cNvPr id="8" name="Group 7">
              <a:extLst>
                <a:ext uri="{FF2B5EF4-FFF2-40B4-BE49-F238E27FC236}">
                  <a16:creationId xmlns:a16="http://schemas.microsoft.com/office/drawing/2014/main" id="{5487AD8E-5E8F-484E-BA79-E7ABFA3BC366}"/>
                </a:ext>
              </a:extLst>
            </p:cNvPr>
            <p:cNvGrpSpPr/>
            <p:nvPr/>
          </p:nvGrpSpPr>
          <p:grpSpPr>
            <a:xfrm>
              <a:off x="297168" y="2924940"/>
              <a:ext cx="8316241" cy="3563780"/>
              <a:chOff x="247818" y="1804557"/>
              <a:chExt cx="8316241" cy="3563780"/>
            </a:xfrm>
          </p:grpSpPr>
          <p:cxnSp>
            <p:nvCxnSpPr>
              <p:cNvPr id="11" name="Straight Arrow Connector 10">
                <a:extLst>
                  <a:ext uri="{FF2B5EF4-FFF2-40B4-BE49-F238E27FC236}">
                    <a16:creationId xmlns:a16="http://schemas.microsoft.com/office/drawing/2014/main" id="{CB9E92C7-739A-4419-8701-301F9744AA74}"/>
                  </a:ext>
                </a:extLst>
              </p:cNvPr>
              <p:cNvCxnSpPr/>
              <p:nvPr/>
            </p:nvCxnSpPr>
            <p:spPr>
              <a:xfrm>
                <a:off x="2307152" y="2189095"/>
                <a:ext cx="4353080" cy="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140CAAB-2E68-4DA5-93DE-7E564D197374}"/>
                  </a:ext>
                </a:extLst>
              </p:cNvPr>
              <p:cNvGrpSpPr/>
              <p:nvPr/>
            </p:nvGrpSpPr>
            <p:grpSpPr>
              <a:xfrm>
                <a:off x="247818" y="1804557"/>
                <a:ext cx="8316241" cy="3563780"/>
                <a:chOff x="428358" y="3888890"/>
                <a:chExt cx="8316241" cy="3563780"/>
              </a:xfrm>
            </p:grpSpPr>
            <p:sp>
              <p:nvSpPr>
                <p:cNvPr id="13" name="TextBox 12">
                  <a:extLst>
                    <a:ext uri="{FF2B5EF4-FFF2-40B4-BE49-F238E27FC236}">
                      <a16:creationId xmlns:a16="http://schemas.microsoft.com/office/drawing/2014/main" id="{39982210-A1DA-4311-B1EC-EC2BE5E57E1D}"/>
                    </a:ext>
                  </a:extLst>
                </p:cNvPr>
                <p:cNvSpPr txBox="1"/>
                <p:nvPr/>
              </p:nvSpPr>
              <p:spPr>
                <a:xfrm>
                  <a:off x="3620940" y="3888890"/>
                  <a:ext cx="1728192" cy="553998"/>
                </a:xfrm>
                <a:prstGeom prst="rect">
                  <a:avLst/>
                </a:prstGeom>
                <a:solidFill>
                  <a:schemeClr val="bg1"/>
                </a:solidFill>
                <a:ln>
                  <a:solidFill>
                    <a:schemeClr val="tx1"/>
                  </a:solidFill>
                </a:ln>
              </p:spPr>
              <p:txBody>
                <a:bodyPr wrap="square" rtlCol="0">
                  <a:spAutoFit/>
                </a:bodyPr>
                <a:lstStyle/>
                <a:p>
                  <a:pPr algn="ctr"/>
                  <a:r>
                    <a:rPr lang="en-GB" i="1" dirty="0" err="1"/>
                    <a:t>Phronesis</a:t>
                  </a:r>
                  <a:r>
                    <a:rPr lang="en-GB" i="1" dirty="0"/>
                    <a:t> </a:t>
                  </a:r>
                </a:p>
                <a:p>
                  <a:pPr algn="ctr"/>
                  <a:r>
                    <a:rPr lang="en-GB" sz="1200" dirty="0"/>
                    <a:t>(4 components)</a:t>
                  </a:r>
                </a:p>
              </p:txBody>
            </p:sp>
            <p:sp>
              <p:nvSpPr>
                <p:cNvPr id="14" name="TextBox 13">
                  <a:extLst>
                    <a:ext uri="{FF2B5EF4-FFF2-40B4-BE49-F238E27FC236}">
                      <a16:creationId xmlns:a16="http://schemas.microsoft.com/office/drawing/2014/main" id="{1C9D7806-2A0C-474B-9021-CAD501FD8E24}"/>
                    </a:ext>
                  </a:extLst>
                </p:cNvPr>
                <p:cNvSpPr txBox="1"/>
                <p:nvPr/>
              </p:nvSpPr>
              <p:spPr>
                <a:xfrm>
                  <a:off x="428358" y="4074887"/>
                  <a:ext cx="2059333" cy="369332"/>
                </a:xfrm>
                <a:prstGeom prst="rect">
                  <a:avLst/>
                </a:prstGeom>
                <a:noFill/>
                <a:ln>
                  <a:solidFill>
                    <a:schemeClr val="tx1"/>
                  </a:solidFill>
                </a:ln>
              </p:spPr>
              <p:txBody>
                <a:bodyPr wrap="square" rtlCol="0">
                  <a:spAutoFit/>
                </a:bodyPr>
                <a:lstStyle/>
                <a:p>
                  <a:r>
                    <a:rPr lang="en-GB" dirty="0"/>
                    <a:t>Virtue Literacy</a:t>
                  </a:r>
                </a:p>
              </p:txBody>
            </p:sp>
            <p:sp>
              <p:nvSpPr>
                <p:cNvPr id="15" name="TextBox 14">
                  <a:extLst>
                    <a:ext uri="{FF2B5EF4-FFF2-40B4-BE49-F238E27FC236}">
                      <a16:creationId xmlns:a16="http://schemas.microsoft.com/office/drawing/2014/main" id="{4A537C0E-CF76-4015-BA05-49EEF787FBEC}"/>
                    </a:ext>
                  </a:extLst>
                </p:cNvPr>
                <p:cNvSpPr txBox="1"/>
                <p:nvPr/>
              </p:nvSpPr>
              <p:spPr>
                <a:xfrm>
                  <a:off x="6944399" y="4082395"/>
                  <a:ext cx="1800200" cy="369332"/>
                </a:xfrm>
                <a:prstGeom prst="rect">
                  <a:avLst/>
                </a:prstGeom>
                <a:noFill/>
                <a:ln>
                  <a:solidFill>
                    <a:schemeClr val="tx1"/>
                  </a:solidFill>
                </a:ln>
              </p:spPr>
              <p:txBody>
                <a:bodyPr wrap="square" rtlCol="0">
                  <a:spAutoFit/>
                </a:bodyPr>
                <a:lstStyle/>
                <a:p>
                  <a:r>
                    <a:rPr lang="en-GB" dirty="0"/>
                    <a:t>Moral action</a:t>
                  </a:r>
                </a:p>
              </p:txBody>
            </p:sp>
            <p:sp>
              <p:nvSpPr>
                <p:cNvPr id="16" name="TextBox 15">
                  <a:extLst>
                    <a:ext uri="{FF2B5EF4-FFF2-40B4-BE49-F238E27FC236}">
                      <a16:creationId xmlns:a16="http://schemas.microsoft.com/office/drawing/2014/main" id="{5B2FE9C1-7320-49E7-AA5F-E1BA0C3AA010}"/>
                    </a:ext>
                  </a:extLst>
                </p:cNvPr>
                <p:cNvSpPr txBox="1"/>
                <p:nvPr/>
              </p:nvSpPr>
              <p:spPr>
                <a:xfrm>
                  <a:off x="2166030" y="5913787"/>
                  <a:ext cx="2091604" cy="1538883"/>
                </a:xfrm>
                <a:prstGeom prst="rect">
                  <a:avLst/>
                </a:prstGeom>
                <a:noFill/>
              </p:spPr>
              <p:txBody>
                <a:bodyPr wrap="square" rtlCol="0">
                  <a:spAutoFit/>
                </a:bodyPr>
                <a:lstStyle/>
                <a:p>
                  <a:pPr algn="ctr"/>
                  <a:r>
                    <a:rPr lang="en-GB" sz="1600" b="1" dirty="0">
                      <a:solidFill>
                        <a:schemeClr val="accent5"/>
                      </a:solidFill>
                    </a:rPr>
                    <a:t>2) Adjudicative</a:t>
                  </a:r>
                </a:p>
                <a:p>
                  <a:pPr algn="ctr"/>
                  <a:r>
                    <a:rPr lang="en-GB" sz="1600" dirty="0"/>
                    <a:t>Ability to identify conflicting virtues and to reason about the ‘right’ decision. </a:t>
                  </a:r>
                </a:p>
                <a:p>
                  <a:pPr algn="ctr"/>
                  <a:endParaRPr lang="en-GB" sz="1400" dirty="0">
                    <a:solidFill>
                      <a:srgbClr val="FF0000"/>
                    </a:solidFill>
                  </a:endParaRPr>
                </a:p>
              </p:txBody>
            </p:sp>
            <p:sp>
              <p:nvSpPr>
                <p:cNvPr id="17" name="TextBox 16">
                  <a:extLst>
                    <a:ext uri="{FF2B5EF4-FFF2-40B4-BE49-F238E27FC236}">
                      <a16:creationId xmlns:a16="http://schemas.microsoft.com/office/drawing/2014/main" id="{23FB8550-29CA-4BAF-9BD8-FFB211E184DC}"/>
                    </a:ext>
                  </a:extLst>
                </p:cNvPr>
                <p:cNvSpPr txBox="1"/>
                <p:nvPr/>
              </p:nvSpPr>
              <p:spPr>
                <a:xfrm>
                  <a:off x="1545482" y="4612893"/>
                  <a:ext cx="2353331" cy="1077218"/>
                </a:xfrm>
                <a:prstGeom prst="rect">
                  <a:avLst/>
                </a:prstGeom>
                <a:noFill/>
              </p:spPr>
              <p:txBody>
                <a:bodyPr wrap="square" rtlCol="0">
                  <a:spAutoFit/>
                </a:bodyPr>
                <a:lstStyle/>
                <a:p>
                  <a:pPr algn="ctr"/>
                  <a:r>
                    <a:rPr lang="en-GB" sz="1600" b="1" dirty="0">
                      <a:solidFill>
                        <a:schemeClr val="accent5"/>
                      </a:solidFill>
                    </a:rPr>
                    <a:t>1) Constitutive</a:t>
                  </a:r>
                </a:p>
                <a:p>
                  <a:pPr algn="ctr"/>
                  <a:r>
                    <a:rPr lang="en-GB" sz="1600" dirty="0"/>
                    <a:t>Ability to identify the moral problem and the perception of virtue</a:t>
                  </a:r>
                </a:p>
              </p:txBody>
            </p:sp>
            <p:sp>
              <p:nvSpPr>
                <p:cNvPr id="18" name="TextBox 17">
                  <a:extLst>
                    <a:ext uri="{FF2B5EF4-FFF2-40B4-BE49-F238E27FC236}">
                      <a16:creationId xmlns:a16="http://schemas.microsoft.com/office/drawing/2014/main" id="{DAC599DC-70A7-4596-8FC0-FC95D0753F3D}"/>
                    </a:ext>
                  </a:extLst>
                </p:cNvPr>
                <p:cNvSpPr txBox="1"/>
                <p:nvPr/>
              </p:nvSpPr>
              <p:spPr>
                <a:xfrm>
                  <a:off x="4946387" y="4583598"/>
                  <a:ext cx="2220979" cy="1323439"/>
                </a:xfrm>
                <a:prstGeom prst="rect">
                  <a:avLst/>
                </a:prstGeom>
                <a:noFill/>
              </p:spPr>
              <p:txBody>
                <a:bodyPr wrap="square" rtlCol="0">
                  <a:spAutoFit/>
                </a:bodyPr>
                <a:lstStyle/>
                <a:p>
                  <a:pPr algn="ctr"/>
                  <a:r>
                    <a:rPr lang="en-GB" sz="1600" b="1" dirty="0">
                      <a:solidFill>
                        <a:schemeClr val="accent5"/>
                      </a:solidFill>
                    </a:rPr>
                    <a:t>4) Blueprint</a:t>
                  </a:r>
                </a:p>
                <a:p>
                  <a:pPr algn="ctr"/>
                  <a:r>
                    <a:rPr lang="en-GB" sz="1600" dirty="0"/>
                    <a:t>Knowledge/ appreciation of the good life. Reflecting moral identity </a:t>
                  </a:r>
                </a:p>
              </p:txBody>
            </p:sp>
            <p:sp>
              <p:nvSpPr>
                <p:cNvPr id="19" name="TextBox 18">
                  <a:extLst>
                    <a:ext uri="{FF2B5EF4-FFF2-40B4-BE49-F238E27FC236}">
                      <a16:creationId xmlns:a16="http://schemas.microsoft.com/office/drawing/2014/main" id="{ABD5C3E2-ED39-464C-94DE-63F2A49CB08B}"/>
                    </a:ext>
                  </a:extLst>
                </p:cNvPr>
                <p:cNvSpPr txBox="1"/>
                <p:nvPr/>
              </p:nvSpPr>
              <p:spPr>
                <a:xfrm>
                  <a:off x="4726749" y="5954313"/>
                  <a:ext cx="2280493" cy="1292662"/>
                </a:xfrm>
                <a:prstGeom prst="rect">
                  <a:avLst/>
                </a:prstGeom>
                <a:noFill/>
              </p:spPr>
              <p:txBody>
                <a:bodyPr wrap="square" rtlCol="0">
                  <a:spAutoFit/>
                </a:bodyPr>
                <a:lstStyle/>
                <a:p>
                  <a:r>
                    <a:rPr lang="en-GB" sz="1600" b="1" dirty="0">
                      <a:solidFill>
                        <a:schemeClr val="accent5"/>
                      </a:solidFill>
                    </a:rPr>
                    <a:t>3) Emotional regulation</a:t>
                  </a:r>
                </a:p>
                <a:p>
                  <a:pPr algn="ctr"/>
                  <a:r>
                    <a:rPr lang="en-GB" sz="1600" dirty="0"/>
                    <a:t>Emotional understanding (i.e., empathy or sympathy). </a:t>
                  </a:r>
                </a:p>
                <a:p>
                  <a:endParaRPr lang="en-GB" sz="1400" dirty="0"/>
                </a:p>
              </p:txBody>
            </p:sp>
            <p:cxnSp>
              <p:nvCxnSpPr>
                <p:cNvPr id="20" name="Straight Connector 19">
                  <a:extLst>
                    <a:ext uri="{FF2B5EF4-FFF2-40B4-BE49-F238E27FC236}">
                      <a16:creationId xmlns:a16="http://schemas.microsoft.com/office/drawing/2014/main" id="{39902C4E-4328-4C38-8841-F9C8ED26784D}"/>
                    </a:ext>
                  </a:extLst>
                </p:cNvPr>
                <p:cNvCxnSpPr/>
                <p:nvPr/>
              </p:nvCxnSpPr>
              <p:spPr>
                <a:xfrm flipV="1">
                  <a:off x="3488307" y="4458128"/>
                  <a:ext cx="361506" cy="180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27F6931-79AC-4605-B6AD-926856BE18A8}"/>
                    </a:ext>
                  </a:extLst>
                </p:cNvPr>
                <p:cNvCxnSpPr/>
                <p:nvPr/>
              </p:nvCxnSpPr>
              <p:spPr>
                <a:xfrm flipV="1">
                  <a:off x="3820049" y="4458534"/>
                  <a:ext cx="380481" cy="1467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275FFB-9B88-48B9-870C-EBDF506CD2A6}"/>
                    </a:ext>
                  </a:extLst>
                </p:cNvPr>
                <p:cNvCxnSpPr/>
                <p:nvPr/>
              </p:nvCxnSpPr>
              <p:spPr>
                <a:xfrm flipH="1" flipV="1">
                  <a:off x="4538199" y="4451730"/>
                  <a:ext cx="512275" cy="1474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BBB2FF9-29D2-445B-B135-397B057DF4D0}"/>
                    </a:ext>
                  </a:extLst>
                </p:cNvPr>
                <p:cNvCxnSpPr/>
                <p:nvPr/>
              </p:nvCxnSpPr>
              <p:spPr>
                <a:xfrm flipH="1" flipV="1">
                  <a:off x="5013718" y="4458534"/>
                  <a:ext cx="354796" cy="22064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9" name="TextBox 8">
              <a:extLst>
                <a:ext uri="{FF2B5EF4-FFF2-40B4-BE49-F238E27FC236}">
                  <a16:creationId xmlns:a16="http://schemas.microsoft.com/office/drawing/2014/main" id="{8779D73A-EEA4-4A5D-A5D0-79BD7654B828}"/>
                </a:ext>
              </a:extLst>
            </p:cNvPr>
            <p:cNvSpPr txBox="1"/>
            <p:nvPr/>
          </p:nvSpPr>
          <p:spPr>
            <a:xfrm>
              <a:off x="5989502" y="1902023"/>
              <a:ext cx="2292855" cy="276999"/>
            </a:xfrm>
            <a:prstGeom prst="rect">
              <a:avLst/>
            </a:prstGeom>
            <a:noFill/>
          </p:spPr>
          <p:txBody>
            <a:bodyPr wrap="square" rtlCol="0">
              <a:spAutoFit/>
            </a:bodyPr>
            <a:lstStyle/>
            <a:p>
              <a:endParaRPr lang="en-GB" sz="1200" dirty="0">
                <a:solidFill>
                  <a:srgbClr val="00B050"/>
                </a:solidFill>
              </a:endParaRPr>
            </a:p>
          </p:txBody>
        </p:sp>
        <p:sp>
          <p:nvSpPr>
            <p:cNvPr id="10" name="TextBox 9">
              <a:extLst>
                <a:ext uri="{FF2B5EF4-FFF2-40B4-BE49-F238E27FC236}">
                  <a16:creationId xmlns:a16="http://schemas.microsoft.com/office/drawing/2014/main" id="{66B5BA10-572F-4A8B-98A9-9061CD767EF8}"/>
                </a:ext>
              </a:extLst>
            </p:cNvPr>
            <p:cNvSpPr txBox="1"/>
            <p:nvPr/>
          </p:nvSpPr>
          <p:spPr>
            <a:xfrm>
              <a:off x="2100380" y="6237511"/>
              <a:ext cx="5035549" cy="276999"/>
            </a:xfrm>
            <a:prstGeom prst="rect">
              <a:avLst/>
            </a:prstGeom>
            <a:noFill/>
          </p:spPr>
          <p:txBody>
            <a:bodyPr wrap="square" rtlCol="0">
              <a:spAutoFit/>
            </a:bodyPr>
            <a:lstStyle/>
            <a:p>
              <a:endParaRPr lang="en-GB" sz="1200" dirty="0">
                <a:solidFill>
                  <a:srgbClr val="FF0000"/>
                </a:solidFill>
              </a:endParaRPr>
            </a:p>
          </p:txBody>
        </p:sp>
      </p:grpSp>
      <p:sp>
        <p:nvSpPr>
          <p:cNvPr id="24" name="TextBox 23">
            <a:extLst>
              <a:ext uri="{FF2B5EF4-FFF2-40B4-BE49-F238E27FC236}">
                <a16:creationId xmlns:a16="http://schemas.microsoft.com/office/drawing/2014/main" id="{D0CBA8E9-0CA5-47A8-A474-19D81836FEF0}"/>
              </a:ext>
            </a:extLst>
          </p:cNvPr>
          <p:cNvSpPr txBox="1"/>
          <p:nvPr/>
        </p:nvSpPr>
        <p:spPr>
          <a:xfrm>
            <a:off x="4153034" y="5881271"/>
            <a:ext cx="5123659" cy="338554"/>
          </a:xfrm>
          <a:prstGeom prst="rect">
            <a:avLst/>
          </a:prstGeom>
          <a:noFill/>
        </p:spPr>
        <p:txBody>
          <a:bodyPr wrap="square" rtlCol="0">
            <a:spAutoFit/>
          </a:bodyPr>
          <a:lstStyle/>
          <a:p>
            <a:r>
              <a:rPr lang="en-GB" sz="1600" dirty="0"/>
              <a:t>(</a:t>
            </a:r>
            <a:r>
              <a:rPr lang="en-AU" sz="1600" dirty="0" err="1"/>
              <a:t>Kristjánsson</a:t>
            </a:r>
            <a:r>
              <a:rPr lang="en-AU" sz="1600" dirty="0"/>
              <a:t> et al., 2021)</a:t>
            </a:r>
            <a:endParaRPr lang="en-GB" sz="1600" dirty="0"/>
          </a:p>
        </p:txBody>
      </p:sp>
      <p:sp>
        <p:nvSpPr>
          <p:cNvPr id="26" name="Rectangle 25">
            <a:extLst>
              <a:ext uri="{FF2B5EF4-FFF2-40B4-BE49-F238E27FC236}">
                <a16:creationId xmlns:a16="http://schemas.microsoft.com/office/drawing/2014/main" id="{34042064-68C2-4029-9EA9-FBC78B52EC41}"/>
              </a:ext>
            </a:extLst>
          </p:cNvPr>
          <p:cNvSpPr/>
          <p:nvPr/>
        </p:nvSpPr>
        <p:spPr>
          <a:xfrm>
            <a:off x="0" y="0"/>
            <a:ext cx="9144000" cy="105273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7" name="Picture 26">
            <a:extLst>
              <a:ext uri="{FF2B5EF4-FFF2-40B4-BE49-F238E27FC236}">
                <a16:creationId xmlns:a16="http://schemas.microsoft.com/office/drawing/2014/main" id="{DC76E8E9-4537-4A0A-9D6B-72DF57EED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043" y="314703"/>
            <a:ext cx="1775748" cy="423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9">
            <a:extLst>
              <a:ext uri="{FF2B5EF4-FFF2-40B4-BE49-F238E27FC236}">
                <a16:creationId xmlns:a16="http://schemas.microsoft.com/office/drawing/2014/main" id="{038773E5-4E3F-4281-B164-B88B76FEE5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431" y="156400"/>
            <a:ext cx="2436474" cy="754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Slide Number Placeholder 6">
            <a:extLst>
              <a:ext uri="{FF2B5EF4-FFF2-40B4-BE49-F238E27FC236}">
                <a16:creationId xmlns:a16="http://schemas.microsoft.com/office/drawing/2014/main" id="{B3E669B4-E170-4A72-8568-24B259818A21}"/>
              </a:ext>
            </a:extLst>
          </p:cNvPr>
          <p:cNvSpPr txBox="1">
            <a:spLocks/>
          </p:cNvSpPr>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is-IS"/>
            </a:defPPr>
            <a:lvl1pPr marL="0" algn="r" defTabSz="914400" rtl="0" eaLnBrk="0" latinLnBrk="0" hangingPunct="0">
              <a:spcBef>
                <a:spcPct val="20000"/>
              </a:spcBef>
              <a:buFont typeface="Arial" charset="0"/>
              <a:buChar char="•"/>
              <a:defRPr sz="3200" kern="1200">
                <a:solidFill>
                  <a:schemeClr val="tx1"/>
                </a:solidFill>
                <a:latin typeface="Calibri" pitchFamily="34" charset="0"/>
                <a:ea typeface="+mn-ea"/>
                <a:cs typeface="+mn-cs"/>
              </a:defRPr>
            </a:lvl1pPr>
            <a:lvl2pPr marL="742950" indent="-285750" algn="l" defTabSz="914400" rtl="0" eaLnBrk="0" latinLnBrk="0" hangingPunct="0">
              <a:spcBef>
                <a:spcPct val="20000"/>
              </a:spcBef>
              <a:buFont typeface="Arial" charset="0"/>
              <a:buChar char="–"/>
              <a:defRPr sz="2800" kern="1200">
                <a:solidFill>
                  <a:schemeClr val="tx1"/>
                </a:solidFill>
                <a:latin typeface="Calibri" pitchFamily="34" charset="0"/>
                <a:ea typeface="+mn-ea"/>
                <a:cs typeface="+mn-cs"/>
              </a:defRPr>
            </a:lvl2pPr>
            <a:lvl3pPr marL="1143000" indent="-228600" algn="l" defTabSz="914400" rtl="0" eaLnBrk="0" latinLnBrk="0" hangingPunct="0">
              <a:spcBef>
                <a:spcPct val="20000"/>
              </a:spcBef>
              <a:buFont typeface="Arial" charset="0"/>
              <a:buChar char="•"/>
              <a:defRPr sz="2400" kern="1200">
                <a:solidFill>
                  <a:schemeClr val="tx1"/>
                </a:solidFill>
                <a:latin typeface="Calibri" pitchFamily="34" charset="0"/>
                <a:ea typeface="+mn-ea"/>
                <a:cs typeface="+mn-cs"/>
              </a:defRPr>
            </a:lvl3pPr>
            <a:lvl4pPr marL="16002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4pPr>
            <a:lvl5pPr marL="2057400" indent="-228600" algn="l" defTabSz="914400" rtl="0" eaLnBrk="0" latinLnBrk="0" hangingPunct="0">
              <a:spcBef>
                <a:spcPct val="20000"/>
              </a:spcBef>
              <a:buFont typeface="Arial" charset="0"/>
              <a:buChar char="»"/>
              <a:defRPr sz="2000" kern="1200">
                <a:solidFill>
                  <a:schemeClr val="tx1"/>
                </a:solidFill>
                <a:latin typeface="Calibri" pitchFamily="34" charset="0"/>
                <a:ea typeface="+mn-ea"/>
                <a:cs typeface="+mn-cs"/>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mn-cs"/>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14</a:t>
            </a:fld>
            <a:endParaRPr lang="is-IS" altLang="en-US" sz="1200">
              <a:solidFill>
                <a:srgbClr val="898989"/>
              </a:solidFill>
            </a:endParaRPr>
          </a:p>
        </p:txBody>
      </p:sp>
    </p:spTree>
    <p:extLst>
      <p:ext uri="{BB962C8B-B14F-4D97-AF65-F5344CB8AC3E}">
        <p14:creationId xmlns:p14="http://schemas.microsoft.com/office/powerpoint/2010/main" val="205311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96544" y="1740652"/>
            <a:ext cx="136595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Moral emotion</a:t>
            </a:r>
          </a:p>
        </p:txBody>
      </p:sp>
      <p:sp>
        <p:nvSpPr>
          <p:cNvPr id="15" name="TextBox 14"/>
          <p:cNvSpPr txBox="1"/>
          <p:nvPr/>
        </p:nvSpPr>
        <p:spPr>
          <a:xfrm>
            <a:off x="179512" y="1511202"/>
            <a:ext cx="1754247" cy="646331"/>
          </a:xfrm>
          <a:prstGeom prst="rect">
            <a:avLst/>
          </a:prstGeom>
          <a:noFill/>
          <a:ln w="3175">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Perspective taking-Interpersonal Reactivity Index</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179512" y="2211047"/>
            <a:ext cx="1754247" cy="461665"/>
          </a:xfrm>
          <a:prstGeom prst="rect">
            <a:avLst/>
          </a:prstGeom>
          <a:noFill/>
          <a:ln w="635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Empathy-Interpersonal Reactivity Index</a:t>
            </a:r>
          </a:p>
        </p:txBody>
      </p:sp>
      <p:sp>
        <p:nvSpPr>
          <p:cNvPr id="17" name="TextBox 16"/>
          <p:cNvSpPr txBox="1"/>
          <p:nvPr/>
        </p:nvSpPr>
        <p:spPr>
          <a:xfrm>
            <a:off x="2516679" y="3059077"/>
            <a:ext cx="92568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Moral identity</a:t>
            </a:r>
          </a:p>
        </p:txBody>
      </p:sp>
      <p:sp>
        <p:nvSpPr>
          <p:cNvPr id="18" name="TextBox 17"/>
          <p:cNvSpPr txBox="1"/>
          <p:nvPr/>
        </p:nvSpPr>
        <p:spPr>
          <a:xfrm>
            <a:off x="167775" y="2832984"/>
            <a:ext cx="1773398" cy="307777"/>
          </a:xfrm>
          <a:prstGeom prst="rect">
            <a:avLst/>
          </a:prstGeom>
          <a:noFill/>
          <a:ln w="3175">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Good-Self Assessment</a:t>
            </a:r>
          </a:p>
        </p:txBody>
      </p:sp>
      <p:sp>
        <p:nvSpPr>
          <p:cNvPr id="19" name="TextBox 18"/>
          <p:cNvSpPr txBox="1"/>
          <p:nvPr/>
        </p:nvSpPr>
        <p:spPr>
          <a:xfrm>
            <a:off x="179512" y="3204041"/>
            <a:ext cx="1773399" cy="461665"/>
          </a:xfrm>
          <a:prstGeom prst="rect">
            <a:avLst/>
          </a:prstGeom>
          <a:noFill/>
          <a:ln w="3175">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Contingencies of self-worth</a:t>
            </a:r>
          </a:p>
        </p:txBody>
      </p:sp>
      <p:sp>
        <p:nvSpPr>
          <p:cNvPr id="20" name="TextBox 19"/>
          <p:cNvSpPr txBox="1"/>
          <p:nvPr/>
        </p:nvSpPr>
        <p:spPr>
          <a:xfrm>
            <a:off x="159882" y="3765200"/>
            <a:ext cx="1778374" cy="276999"/>
          </a:xfrm>
          <a:prstGeom prst="rect">
            <a:avLst/>
          </a:prstGeom>
          <a:noFill/>
          <a:ln w="3175">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Aspects of Identity</a:t>
            </a:r>
          </a:p>
        </p:txBody>
      </p:sp>
      <p:sp>
        <p:nvSpPr>
          <p:cNvPr id="21" name="TextBox 20"/>
          <p:cNvSpPr txBox="1"/>
          <p:nvPr/>
        </p:nvSpPr>
        <p:spPr>
          <a:xfrm>
            <a:off x="2201290" y="5699144"/>
            <a:ext cx="158044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Moral adjudication </a:t>
            </a:r>
          </a:p>
        </p:txBody>
      </p:sp>
      <p:sp>
        <p:nvSpPr>
          <p:cNvPr id="22" name="TextBox 21"/>
          <p:cNvSpPr txBox="1"/>
          <p:nvPr/>
        </p:nvSpPr>
        <p:spPr>
          <a:xfrm>
            <a:off x="155267" y="5752455"/>
            <a:ext cx="1797643" cy="276999"/>
          </a:xfrm>
          <a:prstGeom prst="rect">
            <a:avLst/>
          </a:prstGeom>
          <a:noFill/>
          <a:ln w="3175">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Justifications (ICM)</a:t>
            </a:r>
          </a:p>
        </p:txBody>
      </p:sp>
      <p:sp>
        <p:nvSpPr>
          <p:cNvPr id="23" name="TextBox 22"/>
          <p:cNvSpPr txBox="1"/>
          <p:nvPr/>
        </p:nvSpPr>
        <p:spPr>
          <a:xfrm>
            <a:off x="180206" y="5380337"/>
            <a:ext cx="1773060" cy="276999"/>
          </a:xfrm>
          <a:prstGeom prst="rect">
            <a:avLst/>
          </a:prstGeom>
          <a:noFill/>
          <a:ln w="3175">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Situated Wise Reasoning</a:t>
            </a:r>
          </a:p>
        </p:txBody>
      </p:sp>
      <p:sp>
        <p:nvSpPr>
          <p:cNvPr id="25" name="TextBox 24"/>
          <p:cNvSpPr txBox="1"/>
          <p:nvPr/>
        </p:nvSpPr>
        <p:spPr>
          <a:xfrm>
            <a:off x="2289644" y="4451266"/>
            <a:ext cx="1498601"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Moral sensitivity</a:t>
            </a:r>
          </a:p>
        </p:txBody>
      </p:sp>
      <p:sp>
        <p:nvSpPr>
          <p:cNvPr id="26" name="TextBox 25"/>
          <p:cNvSpPr txBox="1"/>
          <p:nvPr/>
        </p:nvSpPr>
        <p:spPr>
          <a:xfrm>
            <a:off x="167775" y="4422183"/>
            <a:ext cx="1774130" cy="276999"/>
          </a:xfrm>
          <a:prstGeom prst="rect">
            <a:avLst/>
          </a:prstGeom>
          <a:noFill/>
          <a:ln w="3175">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Identification of problem</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p:cNvSpPr txBox="1"/>
          <p:nvPr/>
        </p:nvSpPr>
        <p:spPr>
          <a:xfrm>
            <a:off x="167136" y="4798677"/>
            <a:ext cx="1785775" cy="276999"/>
          </a:xfrm>
          <a:prstGeom prst="rect">
            <a:avLst/>
          </a:prstGeom>
          <a:noFill/>
          <a:ln w="3175">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Identification of virtues</a:t>
            </a:r>
          </a:p>
        </p:txBody>
      </p:sp>
      <p:sp>
        <p:nvSpPr>
          <p:cNvPr id="28" name="TextBox 27"/>
          <p:cNvSpPr txBox="1"/>
          <p:nvPr/>
        </p:nvSpPr>
        <p:spPr>
          <a:xfrm>
            <a:off x="155267" y="6123999"/>
            <a:ext cx="1785775" cy="276999"/>
          </a:xfrm>
          <a:prstGeom prst="rect">
            <a:avLst/>
          </a:prstGeom>
          <a:noFill/>
          <a:ln w="3175">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Actions (ICM)</a:t>
            </a:r>
          </a:p>
        </p:txBody>
      </p:sp>
      <p:sp>
        <p:nvSpPr>
          <p:cNvPr id="29" name="Oval 28"/>
          <p:cNvSpPr/>
          <p:nvPr/>
        </p:nvSpPr>
        <p:spPr>
          <a:xfrm>
            <a:off x="2391085" y="1649078"/>
            <a:ext cx="1200855" cy="76792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p:cNvSpPr/>
          <p:nvPr/>
        </p:nvSpPr>
        <p:spPr>
          <a:xfrm>
            <a:off x="2385436" y="2945054"/>
            <a:ext cx="1255889" cy="81282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p:cNvSpPr/>
          <p:nvPr/>
        </p:nvSpPr>
        <p:spPr>
          <a:xfrm>
            <a:off x="2385436" y="4320494"/>
            <a:ext cx="1365956" cy="94778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p:cNvSpPr/>
          <p:nvPr/>
        </p:nvSpPr>
        <p:spPr>
          <a:xfrm>
            <a:off x="2297241" y="5556126"/>
            <a:ext cx="1432279" cy="96511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p:cNvCxnSpPr/>
          <p:nvPr/>
        </p:nvCxnSpPr>
        <p:spPr>
          <a:xfrm>
            <a:off x="1941905" y="1728187"/>
            <a:ext cx="449180" cy="19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6" idx="3"/>
          </p:cNvCxnSpPr>
          <p:nvPr/>
        </p:nvCxnSpPr>
        <p:spPr>
          <a:xfrm flipV="1">
            <a:off x="1935208" y="2155443"/>
            <a:ext cx="455877" cy="230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8" idx="3"/>
          </p:cNvCxnSpPr>
          <p:nvPr/>
        </p:nvCxnSpPr>
        <p:spPr>
          <a:xfrm>
            <a:off x="1941173" y="2986873"/>
            <a:ext cx="487004" cy="131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9" idx="3"/>
            <a:endCxn id="30" idx="2"/>
          </p:cNvCxnSpPr>
          <p:nvPr/>
        </p:nvCxnSpPr>
        <p:spPr>
          <a:xfrm flipV="1">
            <a:off x="1952911" y="3351466"/>
            <a:ext cx="432525" cy="83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0" idx="3"/>
            <a:endCxn id="30" idx="3"/>
          </p:cNvCxnSpPr>
          <p:nvPr/>
        </p:nvCxnSpPr>
        <p:spPr>
          <a:xfrm flipV="1">
            <a:off x="1938256" y="3638842"/>
            <a:ext cx="631101" cy="264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33934" y="4581128"/>
            <a:ext cx="437992" cy="118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7" idx="3"/>
            <a:endCxn id="31" idx="2"/>
          </p:cNvCxnSpPr>
          <p:nvPr/>
        </p:nvCxnSpPr>
        <p:spPr>
          <a:xfrm flipV="1">
            <a:off x="1952911" y="4794388"/>
            <a:ext cx="432525" cy="142789"/>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55493" y="3758878"/>
            <a:ext cx="143827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Phronesis</a:t>
            </a:r>
          </a:p>
        </p:txBody>
      </p:sp>
      <p:sp>
        <p:nvSpPr>
          <p:cNvPr id="46" name="Oval 45"/>
          <p:cNvSpPr/>
          <p:nvPr/>
        </p:nvSpPr>
        <p:spPr>
          <a:xfrm>
            <a:off x="5574204" y="3608165"/>
            <a:ext cx="1200855" cy="767924"/>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Arrow Connector 46"/>
          <p:cNvCxnSpPr/>
          <p:nvPr/>
        </p:nvCxnSpPr>
        <p:spPr>
          <a:xfrm>
            <a:off x="6776911" y="3943544"/>
            <a:ext cx="8191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543197" y="4318141"/>
            <a:ext cx="1052864" cy="568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815061" y="4755952"/>
            <a:ext cx="719137" cy="369332"/>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Big 5</a:t>
            </a:r>
          </a:p>
        </p:txBody>
      </p:sp>
      <p:sp>
        <p:nvSpPr>
          <p:cNvPr id="50" name="TextBox 49"/>
          <p:cNvSpPr txBox="1"/>
          <p:nvPr/>
        </p:nvSpPr>
        <p:spPr>
          <a:xfrm>
            <a:off x="7610666" y="3639843"/>
            <a:ext cx="1221088" cy="830997"/>
          </a:xfrm>
          <a:prstGeom prst="rect">
            <a:avLst/>
          </a:prstGeom>
          <a:noFill/>
          <a:ln>
            <a:solidFill>
              <a:schemeClr val="accent3"/>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Moral behaviour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(pro-social)</a:t>
            </a:r>
          </a:p>
        </p:txBody>
      </p:sp>
      <p:cxnSp>
        <p:nvCxnSpPr>
          <p:cNvPr id="51" name="Straight Connector 50"/>
          <p:cNvCxnSpPr>
            <a:stCxn id="29" idx="6"/>
            <a:endCxn id="46" idx="1"/>
          </p:cNvCxnSpPr>
          <p:nvPr/>
        </p:nvCxnSpPr>
        <p:spPr>
          <a:xfrm>
            <a:off x="3591940" y="2033040"/>
            <a:ext cx="2158125" cy="1687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1" idx="0"/>
          </p:cNvCxnSpPr>
          <p:nvPr/>
        </p:nvCxnSpPr>
        <p:spPr>
          <a:xfrm>
            <a:off x="3640629" y="3394926"/>
            <a:ext cx="1933575" cy="448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5" idx="3"/>
          </p:cNvCxnSpPr>
          <p:nvPr/>
        </p:nvCxnSpPr>
        <p:spPr>
          <a:xfrm flipV="1">
            <a:off x="3829003" y="4048506"/>
            <a:ext cx="1745201" cy="736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46" idx="3"/>
          </p:cNvCxnSpPr>
          <p:nvPr/>
        </p:nvCxnSpPr>
        <p:spPr>
          <a:xfrm flipV="1">
            <a:off x="3688953" y="4263629"/>
            <a:ext cx="2061112" cy="1636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938829" y="5900001"/>
            <a:ext cx="354802" cy="23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3" idx="3"/>
          </p:cNvCxnSpPr>
          <p:nvPr/>
        </p:nvCxnSpPr>
        <p:spPr>
          <a:xfrm flipV="1">
            <a:off x="1928329" y="6252025"/>
            <a:ext cx="443597" cy="30049"/>
          </a:xfrm>
          <a:prstGeom prst="line">
            <a:avLst/>
          </a:prstGeom>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108011" y="1069012"/>
            <a:ext cx="9377756" cy="652150"/>
            <a:chOff x="-108011" y="861902"/>
            <a:chExt cx="9377756" cy="652150"/>
          </a:xfrm>
        </p:grpSpPr>
        <p:sp>
          <p:nvSpPr>
            <p:cNvPr id="58" name="TextBox 57"/>
            <p:cNvSpPr txBox="1"/>
            <p:nvPr/>
          </p:nvSpPr>
          <p:spPr>
            <a:xfrm>
              <a:off x="2139559" y="861902"/>
              <a:ext cx="167514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546A"/>
                  </a:solidFill>
                  <a:effectLst/>
                  <a:uLnTx/>
                  <a:uFillTx/>
                  <a:latin typeface="Calibri" panose="020F0502020204030204"/>
                  <a:ea typeface="+mn-ea"/>
                  <a:cs typeface="+mn-cs"/>
                </a:rPr>
                <a:t>First order factor</a:t>
              </a:r>
            </a:p>
          </p:txBody>
        </p:sp>
        <p:sp>
          <p:nvSpPr>
            <p:cNvPr id="59" name="TextBox 58"/>
            <p:cNvSpPr txBox="1"/>
            <p:nvPr/>
          </p:nvSpPr>
          <p:spPr>
            <a:xfrm>
              <a:off x="5175346" y="867721"/>
              <a:ext cx="198663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546A"/>
                  </a:solidFill>
                  <a:effectLst/>
                  <a:uLnTx/>
                  <a:uFillTx/>
                  <a:latin typeface="Calibri" panose="020F0502020204030204"/>
                  <a:ea typeface="+mn-ea"/>
                  <a:cs typeface="+mn-cs"/>
                </a:rPr>
                <a:t>Second order factor</a:t>
              </a:r>
            </a:p>
          </p:txBody>
        </p:sp>
        <p:sp>
          <p:nvSpPr>
            <p:cNvPr id="60" name="TextBox 59"/>
            <p:cNvSpPr txBox="1"/>
            <p:nvPr/>
          </p:nvSpPr>
          <p:spPr>
            <a:xfrm>
              <a:off x="-108011" y="890193"/>
              <a:ext cx="230586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546A"/>
                  </a:solidFill>
                  <a:effectLst/>
                  <a:uLnTx/>
                  <a:uFillTx/>
                  <a:latin typeface="Calibri" panose="020F0502020204030204"/>
                  <a:ea typeface="+mn-ea"/>
                  <a:cs typeface="+mn-cs"/>
                </a:rPr>
                <a:t>Observed variables</a:t>
              </a:r>
            </a:p>
          </p:txBody>
        </p:sp>
        <p:sp>
          <p:nvSpPr>
            <p:cNvPr id="61" name="TextBox 60"/>
            <p:cNvSpPr txBox="1"/>
            <p:nvPr/>
          </p:nvSpPr>
          <p:spPr>
            <a:xfrm>
              <a:off x="7209097" y="870905"/>
              <a:ext cx="206064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546A"/>
                  </a:solidFill>
                  <a:effectLst/>
                  <a:uLnTx/>
                  <a:uFillTx/>
                  <a:latin typeface="Calibri" panose="020F0502020204030204"/>
                  <a:ea typeface="+mn-ea"/>
                  <a:cs typeface="+mn-cs"/>
                </a:rPr>
                <a:t>Observed variables</a:t>
              </a:r>
            </a:p>
          </p:txBody>
        </p:sp>
      </p:grpSp>
      <p:cxnSp>
        <p:nvCxnSpPr>
          <p:cNvPr id="65" name="Straight Connector 64"/>
          <p:cNvCxnSpPr/>
          <p:nvPr/>
        </p:nvCxnSpPr>
        <p:spPr>
          <a:xfrm>
            <a:off x="1956520" y="5476847"/>
            <a:ext cx="415406" cy="254868"/>
          </a:xfrm>
          <a:prstGeom prst="line">
            <a:avLst/>
          </a:prstGeom>
        </p:spPr>
        <p:style>
          <a:lnRef idx="1">
            <a:schemeClr val="accent1"/>
          </a:lnRef>
          <a:fillRef idx="0">
            <a:schemeClr val="accent1"/>
          </a:fillRef>
          <a:effectRef idx="0">
            <a:schemeClr val="accent1"/>
          </a:effectRef>
          <a:fontRef idx="minor">
            <a:schemeClr val="tx1"/>
          </a:fontRef>
        </p:style>
      </p:cxnSp>
      <p:pic>
        <p:nvPicPr>
          <p:cNvPr id="68" name="Picture 67">
            <a:extLst>
              <a:ext uri="{FF2B5EF4-FFF2-40B4-BE49-F238E27FC236}">
                <a16:creationId xmlns:a16="http://schemas.microsoft.com/office/drawing/2014/main" id="{39DD001E-5802-47AB-A807-288896359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043" y="314703"/>
            <a:ext cx="1775748" cy="423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9" name="Picture 9">
            <a:extLst>
              <a:ext uri="{FF2B5EF4-FFF2-40B4-BE49-F238E27FC236}">
                <a16:creationId xmlns:a16="http://schemas.microsoft.com/office/drawing/2014/main" id="{042891EF-CDFF-453F-848E-41CECF5BB0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431" y="156400"/>
            <a:ext cx="2436474" cy="754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 name="Picture 62">
            <a:extLst>
              <a:ext uri="{FF2B5EF4-FFF2-40B4-BE49-F238E27FC236}">
                <a16:creationId xmlns:a16="http://schemas.microsoft.com/office/drawing/2014/main" id="{D08EA351-2CA1-4CE6-ABF1-3E22E49D5E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64" name="Slide Number Placeholder 6">
            <a:extLst>
              <a:ext uri="{FF2B5EF4-FFF2-40B4-BE49-F238E27FC236}">
                <a16:creationId xmlns:a16="http://schemas.microsoft.com/office/drawing/2014/main" id="{76ED03F3-E34F-4853-B381-D7236C6BC10C}"/>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15</a:t>
            </a:fld>
            <a:endParaRPr lang="is-IS" altLang="en-US" sz="1200">
              <a:solidFill>
                <a:srgbClr val="898989"/>
              </a:solidFill>
            </a:endParaRPr>
          </a:p>
        </p:txBody>
      </p:sp>
    </p:spTree>
    <p:extLst>
      <p:ext uri="{BB962C8B-B14F-4D97-AF65-F5344CB8AC3E}">
        <p14:creationId xmlns:p14="http://schemas.microsoft.com/office/powerpoint/2010/main" val="118623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8701"/>
            <a:ext cx="8229600" cy="1143000"/>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r>
              <a:rPr lang="is-IS" sz="2800" b="1" u="sng" dirty="0">
                <a:latin typeface="+mj-lt"/>
              </a:rPr>
              <a:t>Further complication:</a:t>
            </a:r>
            <a:br>
              <a:rPr lang="is-IS" sz="2800" b="1" u="sng" dirty="0">
                <a:latin typeface="+mj-lt"/>
              </a:rPr>
            </a:br>
            <a:r>
              <a:rPr lang="is-IS" sz="2800" b="1" u="sng" dirty="0">
                <a:latin typeface="+mj-lt"/>
              </a:rPr>
              <a:t>Collective </a:t>
            </a:r>
            <a:r>
              <a:rPr lang="is-IS" sz="2800" b="1" i="1" u="sng" dirty="0">
                <a:latin typeface="+mj-lt"/>
              </a:rPr>
              <a:t>phronesis</a:t>
            </a:r>
            <a:endParaRPr lang="en-GB" sz="2800" b="1" i="1" u="sng" dirty="0">
              <a:latin typeface="+mj-lt"/>
            </a:endParaRPr>
          </a:p>
        </p:txBody>
      </p:sp>
      <p:sp>
        <p:nvSpPr>
          <p:cNvPr id="3" name="Content Placeholder 2"/>
          <p:cNvSpPr>
            <a:spLocks noGrp="1"/>
          </p:cNvSpPr>
          <p:nvPr>
            <p:ph idx="1"/>
          </p:nvPr>
        </p:nvSpPr>
        <p:spPr>
          <a:xfrm>
            <a:off x="539552" y="2131701"/>
            <a:ext cx="8229600" cy="4361174"/>
          </a:xfrm>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GB" sz="2000" dirty="0"/>
          </a:p>
          <a:p>
            <a:pPr marL="0" indent="0">
              <a:buNone/>
            </a:pPr>
            <a:r>
              <a:rPr lang="en-GB" sz="2000" dirty="0"/>
              <a:t>In the </a:t>
            </a:r>
            <a:r>
              <a:rPr lang="en-GB" sz="2000" i="1" dirty="0"/>
              <a:t>Ethics</a:t>
            </a:r>
            <a:r>
              <a:rPr lang="en-GB" sz="2000" dirty="0"/>
              <a:t> Aristotle talks about </a:t>
            </a:r>
            <a:r>
              <a:rPr lang="en-GB" sz="2000" i="1" dirty="0" err="1"/>
              <a:t>phronesis</a:t>
            </a:r>
            <a:r>
              <a:rPr lang="en-GB" sz="2000" dirty="0"/>
              <a:t> solely as an intellectual virtue of an individual deliberating about dilemmas involving moral virtues. In the </a:t>
            </a:r>
            <a:r>
              <a:rPr lang="en-GB" sz="2000" i="1" dirty="0"/>
              <a:t>Politics</a:t>
            </a:r>
            <a:r>
              <a:rPr lang="en-GB" sz="2000" dirty="0"/>
              <a:t> Aristotle extends this discussion to that of </a:t>
            </a:r>
            <a:r>
              <a:rPr lang="en-GB" sz="2000" i="1" dirty="0" err="1"/>
              <a:t>phronetic</a:t>
            </a:r>
            <a:r>
              <a:rPr lang="en-GB" sz="2000" dirty="0"/>
              <a:t> rulers grappling collectively with civic virtues at the state level</a:t>
            </a:r>
          </a:p>
          <a:p>
            <a:pPr marL="0" indent="0">
              <a:buNone/>
            </a:pPr>
            <a:r>
              <a:rPr lang="en-GB" sz="2000" dirty="0"/>
              <a:t>Given that the ‘states’ Aristotle studied were city-states, most (apart from Athens and a few…) with less than 1000 citizens, those resembled more modern medium-sized companies or institutions such as schools and universities rather than contemporary mega-states</a:t>
            </a:r>
          </a:p>
          <a:p>
            <a:pPr marL="0" indent="0">
              <a:buNone/>
            </a:pPr>
            <a:r>
              <a:rPr lang="en-GB" sz="2000" dirty="0"/>
              <a:t>The father of virtue-based business ethics, </a:t>
            </a:r>
            <a:r>
              <a:rPr lang="en-GB" sz="2000" b="1" dirty="0"/>
              <a:t>Bob Solomon</a:t>
            </a:r>
            <a:r>
              <a:rPr lang="en-GB" sz="2000" dirty="0"/>
              <a:t>, fittingly compared the city-states of ancient Greece to modern firms</a:t>
            </a:r>
          </a:p>
          <a:p>
            <a:pPr marL="0" indent="0">
              <a:buNone/>
            </a:pPr>
            <a:r>
              <a:rPr lang="en-GB" sz="2000" dirty="0"/>
              <a:t>Given that most professional decisions nowadays are taken by teams of teachers, we need to cultivate collective </a:t>
            </a:r>
            <a:r>
              <a:rPr lang="en-GB" sz="2000" i="1" dirty="0" err="1"/>
              <a:t>phronesis</a:t>
            </a:r>
            <a:r>
              <a:rPr lang="en-GB" sz="2000" dirty="0"/>
              <a:t> also!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301" y="1010926"/>
            <a:ext cx="869634" cy="1161000"/>
          </a:xfrm>
          <a:prstGeom prst="rect">
            <a:avLst/>
          </a:prstGeom>
        </p:spPr>
      </p:pic>
      <p:pic>
        <p:nvPicPr>
          <p:cNvPr id="5" name="Picture 4">
            <a:extLst>
              <a:ext uri="{FF2B5EF4-FFF2-40B4-BE49-F238E27FC236}">
                <a16:creationId xmlns:a16="http://schemas.microsoft.com/office/drawing/2014/main" id="{DACAAECF-11C8-4EAF-9B06-FAC9470488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6" name="Slide Number Placeholder 6">
            <a:extLst>
              <a:ext uri="{FF2B5EF4-FFF2-40B4-BE49-F238E27FC236}">
                <a16:creationId xmlns:a16="http://schemas.microsoft.com/office/drawing/2014/main" id="{1E05F2EA-9B4B-4C58-BCE8-2964D00FB16F}"/>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16</a:t>
            </a:fld>
            <a:endParaRPr lang="is-IS" altLang="en-US" sz="1200">
              <a:solidFill>
                <a:srgbClr val="898989"/>
              </a:solidFill>
            </a:endParaRPr>
          </a:p>
        </p:txBody>
      </p:sp>
    </p:spTree>
    <p:extLst>
      <p:ext uri="{BB962C8B-B14F-4D97-AF65-F5344CB8AC3E}">
        <p14:creationId xmlns:p14="http://schemas.microsoft.com/office/powerpoint/2010/main" val="28902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noChangeAspect="1"/>
          </p:cNvGraphicFramePr>
          <p:nvPr>
            <p:extLst>
              <p:ext uri="{D42A27DB-BD31-4B8C-83A1-F6EECF244321}">
                <p14:modId xmlns:p14="http://schemas.microsoft.com/office/powerpoint/2010/main" val="332008067"/>
              </p:ext>
            </p:extLst>
          </p:nvPr>
        </p:nvGraphicFramePr>
        <p:xfrm>
          <a:off x="2944" y="1412030"/>
          <a:ext cx="9105560" cy="7697520"/>
        </p:xfrm>
        <a:graphic>
          <a:graphicData uri="http://schemas.openxmlformats.org/presentationml/2006/ole">
            <mc:AlternateContent xmlns:mc="http://schemas.openxmlformats.org/markup-compatibility/2006">
              <mc:Choice xmlns:v="urn:schemas-microsoft-com:vml" Requires="v">
                <p:oleObj spid="_x0000_s2053" name="Document" r:id="rId4" imgW="8138477" imgH="5437175" progId="Word.Document.12">
                  <p:embed/>
                </p:oleObj>
              </mc:Choice>
              <mc:Fallback>
                <p:oleObj name="Document" r:id="rId4" imgW="8138477" imgH="5437175" progId="Word.Document.12">
                  <p:embed/>
                  <p:pic>
                    <p:nvPicPr>
                      <p:cNvPr id="9" name="Content Placeholder 3"/>
                      <p:cNvPicPr/>
                      <p:nvPr/>
                    </p:nvPicPr>
                    <p:blipFill>
                      <a:blip r:embed="rId5"/>
                      <a:stretch>
                        <a:fillRect/>
                      </a:stretch>
                    </p:blipFill>
                    <p:spPr>
                      <a:xfrm>
                        <a:off x="2944" y="1412030"/>
                        <a:ext cx="9105560" cy="7697520"/>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D9371D20-95AB-4016-A500-AA90628D5128}"/>
              </a:ext>
            </a:extLst>
          </p:cNvPr>
          <p:cNvGrpSpPr/>
          <p:nvPr/>
        </p:nvGrpSpPr>
        <p:grpSpPr>
          <a:xfrm>
            <a:off x="0" y="0"/>
            <a:ext cx="9144000" cy="1052736"/>
            <a:chOff x="0" y="0"/>
            <a:chExt cx="9144000" cy="1052736"/>
          </a:xfrm>
        </p:grpSpPr>
        <p:sp>
          <p:nvSpPr>
            <p:cNvPr id="8" name="Rectangle 7"/>
            <p:cNvSpPr/>
            <p:nvPr/>
          </p:nvSpPr>
          <p:spPr>
            <a:xfrm>
              <a:off x="0" y="0"/>
              <a:ext cx="9144000" cy="1052736"/>
            </a:xfrm>
            <a:prstGeom prst="rect">
              <a:avLst/>
            </a:prstGeom>
            <a:solidFill>
              <a:srgbClr val="001E3C"/>
            </a:solidFill>
            <a:ln>
              <a:solidFill>
                <a:srgbClr val="001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sp>
          <p:nvSpPr>
            <p:cNvPr id="12" name="Title 1"/>
            <p:cNvSpPr txBox="1">
              <a:spLocks/>
            </p:cNvSpPr>
            <p:nvPr/>
          </p:nvSpPr>
          <p:spPr>
            <a:xfrm>
              <a:off x="361949" y="217933"/>
              <a:ext cx="8023629"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chemeClr val="bg1"/>
                  </a:solidFill>
                </a:rPr>
                <a:t>A model of </a:t>
              </a:r>
              <a:r>
                <a:rPr lang="en-GB" sz="3600" b="1" i="1" dirty="0" err="1">
                  <a:solidFill>
                    <a:schemeClr val="bg1"/>
                  </a:solidFill>
                </a:rPr>
                <a:t>phronesis</a:t>
              </a:r>
              <a:r>
                <a:rPr lang="en-GB" sz="3600" b="1" i="1" dirty="0">
                  <a:solidFill>
                    <a:schemeClr val="bg1"/>
                  </a:solidFill>
                </a:rPr>
                <a:t> </a:t>
              </a:r>
              <a:r>
                <a:rPr lang="en-GB" sz="3600" b="1" dirty="0">
                  <a:solidFill>
                    <a:schemeClr val="bg1"/>
                  </a:solidFill>
                </a:rPr>
                <a:t>for teacher trainees</a:t>
              </a:r>
            </a:p>
          </p:txBody>
        </p:sp>
      </p:grpSp>
      <p:sp>
        <p:nvSpPr>
          <p:cNvPr id="5" name="TextBox 4"/>
          <p:cNvSpPr txBox="1"/>
          <p:nvPr/>
        </p:nvSpPr>
        <p:spPr>
          <a:xfrm>
            <a:off x="6372200" y="3921962"/>
            <a:ext cx="2540000" cy="2677656"/>
          </a:xfrm>
          <a:prstGeom prst="rect">
            <a:avLst/>
          </a:prstGeom>
          <a:noFill/>
        </p:spPr>
        <p:txBody>
          <a:bodyPr wrap="square" rtlCol="0">
            <a:spAutoFit/>
          </a:bodyPr>
          <a:lstStyle/>
          <a:p>
            <a:r>
              <a:rPr lang="en-GB" sz="1400" b="1" dirty="0"/>
              <a:t>Example: </a:t>
            </a:r>
          </a:p>
          <a:p>
            <a:pPr marL="342900" indent="-342900">
              <a:buAutoNum type="arabicPeriod"/>
            </a:pPr>
            <a:r>
              <a:rPr lang="en-GB" sz="1400" dirty="0"/>
              <a:t>You notice a misdeed by your colleague and realise there is a conflict between loyalty and honesty. </a:t>
            </a:r>
          </a:p>
          <a:p>
            <a:pPr marL="342900" indent="-342900">
              <a:buAutoNum type="arabicPeriod"/>
            </a:pPr>
            <a:r>
              <a:rPr lang="en-GB" sz="1400" dirty="0"/>
              <a:t>You control your strong emotions. </a:t>
            </a:r>
          </a:p>
          <a:p>
            <a:pPr marL="342900" indent="-342900">
              <a:buAutoNum type="arabicPeriod"/>
            </a:pPr>
            <a:r>
              <a:rPr lang="en-GB" sz="1400" dirty="0"/>
              <a:t>You think: What is my professional moral identity? </a:t>
            </a:r>
          </a:p>
          <a:p>
            <a:pPr marL="342900" indent="-342900">
              <a:buAutoNum type="arabicPeriod"/>
            </a:pPr>
            <a:r>
              <a:rPr lang="en-GB" sz="1400" dirty="0"/>
              <a:t>You deliberate and adjudicate. </a:t>
            </a:r>
          </a:p>
        </p:txBody>
      </p:sp>
      <p:sp>
        <p:nvSpPr>
          <p:cNvPr id="10" name="Slide Number Placeholder 6">
            <a:extLst>
              <a:ext uri="{FF2B5EF4-FFF2-40B4-BE49-F238E27FC236}">
                <a16:creationId xmlns:a16="http://schemas.microsoft.com/office/drawing/2014/main" id="{A1EE4F8A-2678-40B4-AF2B-55CDA86C3A9A}"/>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17</a:t>
            </a:fld>
            <a:endParaRPr lang="is-IS" altLang="en-US" sz="1200">
              <a:solidFill>
                <a:srgbClr val="898989"/>
              </a:solidFill>
            </a:endParaRPr>
          </a:p>
        </p:txBody>
      </p:sp>
      <p:pic>
        <p:nvPicPr>
          <p:cNvPr id="4" name="Picture 3" descr="Graphical user interface, application&#10;&#10;Description automatically generated">
            <a:extLst>
              <a:ext uri="{FF2B5EF4-FFF2-40B4-BE49-F238E27FC236}">
                <a16:creationId xmlns:a16="http://schemas.microsoft.com/office/drawing/2014/main" id="{4C533C20-F71E-4C94-856C-EB74BF42B6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093296"/>
            <a:ext cx="3156826" cy="764704"/>
          </a:xfrm>
          <a:prstGeom prst="rect">
            <a:avLst/>
          </a:prstGeom>
        </p:spPr>
      </p:pic>
    </p:spTree>
    <p:extLst>
      <p:ext uri="{BB962C8B-B14F-4D97-AF65-F5344CB8AC3E}">
        <p14:creationId xmlns:p14="http://schemas.microsoft.com/office/powerpoint/2010/main" val="234681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Subtitle 2">
            <a:extLst>
              <a:ext uri="{FF2B5EF4-FFF2-40B4-BE49-F238E27FC236}">
                <a16:creationId xmlns:a16="http://schemas.microsoft.com/office/drawing/2014/main" id="{599FC370-0E94-49EF-94BB-AE7111ABB7D4}"/>
              </a:ext>
            </a:extLst>
          </p:cNvPr>
          <p:cNvGraphicFramePr>
            <a:graphicFrameLocks noGrp="1"/>
          </p:cNvGraphicFramePr>
          <p:nvPr>
            <p:ph idx="1"/>
            <p:extLst>
              <p:ext uri="{D42A27DB-BD31-4B8C-83A1-F6EECF244321}">
                <p14:modId xmlns:p14="http://schemas.microsoft.com/office/powerpoint/2010/main" val="3787520540"/>
              </p:ext>
            </p:extLst>
          </p:nvPr>
        </p:nvGraphicFramePr>
        <p:xfrm>
          <a:off x="611560" y="1549178"/>
          <a:ext cx="792088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0" y="0"/>
            <a:ext cx="9144000" cy="1052736"/>
          </a:xfrm>
          <a:prstGeom prst="rect">
            <a:avLst/>
          </a:prstGeom>
          <a:solidFill>
            <a:srgbClr val="001E3C"/>
          </a:solidFill>
          <a:ln>
            <a:solidFill>
              <a:srgbClr val="001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solidFill>
            </a:endParaRPr>
          </a:p>
        </p:txBody>
      </p:sp>
      <p:sp>
        <p:nvSpPr>
          <p:cNvPr id="12" name="Title 1"/>
          <p:cNvSpPr txBox="1">
            <a:spLocks/>
          </p:cNvSpPr>
          <p:nvPr/>
        </p:nvSpPr>
        <p:spPr>
          <a:xfrm>
            <a:off x="361949" y="217933"/>
            <a:ext cx="8023629"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chemeClr val="bg1"/>
                </a:solidFill>
              </a:rPr>
              <a:t>Questions for discussion for teacher trainees</a:t>
            </a:r>
          </a:p>
        </p:txBody>
      </p:sp>
      <p:sp>
        <p:nvSpPr>
          <p:cNvPr id="7" name="Slide Number Placeholder 6">
            <a:extLst>
              <a:ext uri="{FF2B5EF4-FFF2-40B4-BE49-F238E27FC236}">
                <a16:creationId xmlns:a16="http://schemas.microsoft.com/office/drawing/2014/main" id="{BAF1AB94-FC2E-4248-ADF6-5C27B9AC6277}"/>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18</a:t>
            </a:fld>
            <a:endParaRPr lang="is-IS" altLang="en-US" sz="1200">
              <a:solidFill>
                <a:srgbClr val="898989"/>
              </a:solidFill>
            </a:endParaRPr>
          </a:p>
        </p:txBody>
      </p:sp>
      <p:pic>
        <p:nvPicPr>
          <p:cNvPr id="9" name="Picture 8" descr="Graphical user interface, application&#10;&#10;Description automatically generated">
            <a:extLst>
              <a:ext uri="{FF2B5EF4-FFF2-40B4-BE49-F238E27FC236}">
                <a16:creationId xmlns:a16="http://schemas.microsoft.com/office/drawing/2014/main" id="{7A0D28AA-4B3C-4CB2-8839-6204FB062D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23" y="6093296"/>
            <a:ext cx="3156826" cy="764704"/>
          </a:xfrm>
          <a:prstGeom prst="rect">
            <a:avLst/>
          </a:prstGeom>
        </p:spPr>
      </p:pic>
    </p:spTree>
    <p:extLst>
      <p:ext uri="{BB962C8B-B14F-4D97-AF65-F5344CB8AC3E}">
        <p14:creationId xmlns:p14="http://schemas.microsoft.com/office/powerpoint/2010/main" val="65805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7799"/>
            <a:ext cx="8229600" cy="1143000"/>
          </a:xfrm>
          <a:ln/>
        </p:spPr>
        <p:style>
          <a:lnRef idx="2">
            <a:schemeClr val="dk1"/>
          </a:lnRef>
          <a:fillRef idx="1">
            <a:schemeClr val="lt1"/>
          </a:fillRef>
          <a:effectRef idx="0">
            <a:schemeClr val="dk1"/>
          </a:effectRef>
          <a:fontRef idx="minor">
            <a:schemeClr val="dk1"/>
          </a:fontRef>
        </p:style>
        <p:txBody>
          <a:bodyPr>
            <a:normAutofit fontScale="90000"/>
          </a:bodyPr>
          <a:lstStyle/>
          <a:p>
            <a:r>
              <a:rPr lang="is-IS" dirty="0"/>
              <a:t>    </a:t>
            </a:r>
            <a:r>
              <a:rPr lang="is-IS" sz="2800" b="1" u="sng" dirty="0">
                <a:latin typeface="+mj-lt"/>
              </a:rPr>
              <a:t>All very promising, but various PROBLEMS remain... </a:t>
            </a:r>
            <a:endParaRPr lang="en-GB" sz="2800" b="1" u="sng" dirty="0">
              <a:latin typeface="+mj-lt"/>
            </a:endParaRPr>
          </a:p>
        </p:txBody>
      </p:sp>
      <p:sp>
        <p:nvSpPr>
          <p:cNvPr id="3" name="Content Placeholder 2"/>
          <p:cNvSpPr>
            <a:spLocks noGrp="1"/>
          </p:cNvSpPr>
          <p:nvPr>
            <p:ph idx="1"/>
          </p:nvPr>
        </p:nvSpPr>
        <p:spPr>
          <a:xfrm>
            <a:off x="457200" y="2924944"/>
            <a:ext cx="8229600" cy="3052936"/>
          </a:xfrm>
          <a:ln/>
        </p:spPr>
        <p:style>
          <a:lnRef idx="2">
            <a:schemeClr val="dk1"/>
          </a:lnRef>
          <a:fillRef idx="1">
            <a:schemeClr val="lt1"/>
          </a:fillRef>
          <a:effectRef idx="0">
            <a:schemeClr val="dk1"/>
          </a:effectRef>
          <a:fontRef idx="minor">
            <a:schemeClr val="dk1"/>
          </a:fontRef>
        </p:style>
        <p:txBody>
          <a:bodyPr>
            <a:normAutofit/>
          </a:bodyPr>
          <a:lstStyle/>
          <a:p>
            <a:r>
              <a:rPr lang="is-IS" sz="2000" dirty="0"/>
              <a:t>How do we explain this fairly complicated concept to teacher trainees?</a:t>
            </a:r>
          </a:p>
          <a:p>
            <a:r>
              <a:rPr lang="is-IS" sz="2000" dirty="0"/>
              <a:t>How do we justify the blueprint-component of </a:t>
            </a:r>
            <a:r>
              <a:rPr lang="is-IS" sz="2000" i="1" dirty="0"/>
              <a:t>phronesis </a:t>
            </a:r>
            <a:r>
              <a:rPr lang="is-IS" sz="2000" dirty="0"/>
              <a:t>in our pluralist liberalist climate that is sceptical of any comprehensive doctrine of the good (Aristotelian, Confucian, liberal, socialist, etc.)?</a:t>
            </a:r>
          </a:p>
          <a:p>
            <a:r>
              <a:rPr lang="is-IS" sz="2000" dirty="0"/>
              <a:t>How do we craft systematic interventions (professional education and CPD courses) to cultivate </a:t>
            </a:r>
            <a:r>
              <a:rPr lang="is-IS" sz="2000" i="1" dirty="0"/>
              <a:t>phronesis</a:t>
            </a:r>
            <a:r>
              <a:rPr lang="is-IS" sz="2000" dirty="0"/>
              <a:t>?</a:t>
            </a:r>
          </a:p>
          <a:p>
            <a:r>
              <a:rPr lang="is-IS" sz="2000" dirty="0"/>
              <a:t>How do we measure the effectiveness of those interventions beyond self-reports or short-term changes in measured behaviour? </a:t>
            </a:r>
            <a:endParaRPr lang="en-GB" sz="2000" dirty="0"/>
          </a:p>
        </p:txBody>
      </p:sp>
      <p:pic>
        <p:nvPicPr>
          <p:cNvPr id="6" name="Picture 5">
            <a:extLst>
              <a:ext uri="{FF2B5EF4-FFF2-40B4-BE49-F238E27FC236}">
                <a16:creationId xmlns:a16="http://schemas.microsoft.com/office/drawing/2014/main" id="{DEAC72A3-542D-4580-9031-F1F1810D31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7" name="Slide Number Placeholder 6">
            <a:extLst>
              <a:ext uri="{FF2B5EF4-FFF2-40B4-BE49-F238E27FC236}">
                <a16:creationId xmlns:a16="http://schemas.microsoft.com/office/drawing/2014/main" id="{835C8F22-A033-4482-930B-3186918913DD}"/>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19</a:t>
            </a:fld>
            <a:endParaRPr lang="is-IS" altLang="en-US" sz="1200">
              <a:solidFill>
                <a:srgbClr val="898989"/>
              </a:solidFill>
            </a:endParaRPr>
          </a:p>
        </p:txBody>
      </p:sp>
    </p:spTree>
    <p:extLst>
      <p:ext uri="{BB962C8B-B14F-4D97-AF65-F5344CB8AC3E}">
        <p14:creationId xmlns:p14="http://schemas.microsoft.com/office/powerpoint/2010/main" val="27729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GB" dirty="0"/>
              <a:t>Our research with students and professionals on professional ethics</a:t>
            </a:r>
            <a:endParaRPr lang="en-US" dirty="0"/>
          </a:p>
        </p:txBody>
      </p:sp>
      <p:sp>
        <p:nvSpPr>
          <p:cNvPr id="8" name="Content Placeholder 7"/>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sz="2400" dirty="0"/>
              <a:t>2012-14: Doctors, Lawyers, </a:t>
            </a:r>
            <a:r>
              <a:rPr lang="en-GB" sz="2400" b="1" dirty="0"/>
              <a:t>Teachers (book 2022)</a:t>
            </a:r>
          </a:p>
          <a:p>
            <a:pPr marL="0" indent="0">
              <a:buNone/>
            </a:pPr>
            <a:r>
              <a:rPr lang="en-GB" sz="2400" dirty="0"/>
              <a:t>2015-17: Business, Nurses, British Army</a:t>
            </a:r>
          </a:p>
          <a:p>
            <a:pPr marL="0" indent="0">
              <a:buNone/>
            </a:pPr>
            <a:r>
              <a:rPr lang="en-GB" sz="2400" dirty="0"/>
              <a:t>2021-22: Police</a:t>
            </a:r>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Method: 250x3 surveys, 25x3 interviews, 5 academics interviews</a:t>
            </a:r>
          </a:p>
          <a:p>
            <a:pPr marL="0" indent="0">
              <a:buNone/>
            </a:pPr>
            <a:endParaRPr lang="is-IS" sz="2400" dirty="0"/>
          </a:p>
          <a:p>
            <a:pPr marL="0" indent="0">
              <a:buNone/>
            </a:pPr>
            <a:r>
              <a:rPr lang="en-GB" sz="2400" dirty="0"/>
              <a:t>One part of the survey: 6 dilemmas to tease out virtue ethical reasoning vs. deontological (rule-based) vs. utilitarian or self-serving</a:t>
            </a:r>
          </a:p>
          <a:p>
            <a:pPr marL="0" indent="0">
              <a:buNone/>
            </a:pPr>
            <a:endParaRPr lang="en-US" sz="2400" dirty="0"/>
          </a:p>
        </p:txBody>
      </p:sp>
      <p:sp>
        <p:nvSpPr>
          <p:cNvPr id="5" name="Slide Number Placeholder 4"/>
          <p:cNvSpPr>
            <a:spLocks noGrp="1"/>
          </p:cNvSpPr>
          <p:nvPr>
            <p:ph type="sldNum" sz="quarter" idx="12"/>
          </p:nvPr>
        </p:nvSpPr>
        <p:spPr/>
        <p:txBody>
          <a:bodyPr/>
          <a:lstStyle/>
          <a:p>
            <a:pPr>
              <a:defRPr/>
            </a:pPr>
            <a:fld id="{47032E5A-36F0-4FB5-9487-6B70D186F0EF}" type="slidenum">
              <a:rPr lang="is-IS" smtClean="0"/>
              <a:pPr>
                <a:defRPr/>
              </a:pPr>
              <a:t>2</a:t>
            </a:fld>
            <a:endParaRPr lang="is-I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1772816"/>
            <a:ext cx="1395000" cy="2232000"/>
          </a:xfrm>
          <a:prstGeom prst="rect">
            <a:avLst/>
          </a:prstGeom>
        </p:spPr>
      </p:pic>
    </p:spTree>
    <p:extLst>
      <p:ext uri="{BB962C8B-B14F-4D97-AF65-F5344CB8AC3E}">
        <p14:creationId xmlns:p14="http://schemas.microsoft.com/office/powerpoint/2010/main" val="2746861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7799"/>
            <a:ext cx="8229600" cy="1143000"/>
          </a:xfrm>
          <a:ln/>
        </p:spPr>
        <p:style>
          <a:lnRef idx="2">
            <a:schemeClr val="dk1"/>
          </a:lnRef>
          <a:fillRef idx="1">
            <a:schemeClr val="lt1"/>
          </a:fillRef>
          <a:effectRef idx="0">
            <a:schemeClr val="dk1"/>
          </a:effectRef>
          <a:fontRef idx="minor">
            <a:schemeClr val="dk1"/>
          </a:fontRef>
        </p:style>
        <p:txBody>
          <a:bodyPr/>
          <a:lstStyle/>
          <a:p>
            <a:r>
              <a:rPr lang="is-IS" b="1" dirty="0"/>
              <a:t>Problems II</a:t>
            </a:r>
            <a:r>
              <a:rPr lang="is-IS" sz="2800" b="1" u="sng" dirty="0">
                <a:latin typeface="+mj-lt"/>
              </a:rPr>
              <a:t> </a:t>
            </a:r>
            <a:endParaRPr lang="en-GB" sz="2800" b="1" u="sng" dirty="0">
              <a:latin typeface="+mj-lt"/>
            </a:endParaRPr>
          </a:p>
        </p:txBody>
      </p:sp>
      <p:sp>
        <p:nvSpPr>
          <p:cNvPr id="3" name="Content Placeholder 2"/>
          <p:cNvSpPr>
            <a:spLocks noGrp="1"/>
          </p:cNvSpPr>
          <p:nvPr>
            <p:ph idx="1"/>
          </p:nvPr>
        </p:nvSpPr>
        <p:spPr>
          <a:xfrm>
            <a:off x="457200" y="2924944"/>
            <a:ext cx="8229600" cy="3052936"/>
          </a:xfrm>
          <a:ln/>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0" indent="0">
              <a:buNone/>
            </a:pPr>
            <a:r>
              <a:rPr lang="en-GB" dirty="0" err="1"/>
              <a:t>Atli</a:t>
            </a:r>
            <a:r>
              <a:rPr lang="en-GB" dirty="0"/>
              <a:t> </a:t>
            </a:r>
            <a:r>
              <a:rPr lang="en-GB" dirty="0" err="1"/>
              <a:t>Harðarson</a:t>
            </a:r>
            <a:r>
              <a:rPr lang="en-GB" dirty="0"/>
              <a:t> (2019) wonders whether it is fair to expose teacher trainees to the ideal of </a:t>
            </a:r>
            <a:r>
              <a:rPr lang="en-GB" i="1" dirty="0" err="1"/>
              <a:t>phronesis</a:t>
            </a:r>
            <a:r>
              <a:rPr lang="en-GB" dirty="0"/>
              <a:t> in teacher training if they are then prevented from using this mode of thinking when they enter the workplace because the workplace is full of rules and regulations and does not allow individual teachers to take important decisions </a:t>
            </a:r>
          </a:p>
          <a:p>
            <a:pPr marL="0" indent="0">
              <a:buNone/>
            </a:pPr>
            <a:r>
              <a:rPr lang="en-GB" sz="2000" dirty="0" err="1"/>
              <a:t>Harðarson</a:t>
            </a:r>
            <a:r>
              <a:rPr lang="en-GB" sz="2000" dirty="0"/>
              <a:t>, A. (2019). Aristotle’s conception of practical wisdom and what it means for moral education in schools. </a:t>
            </a:r>
            <a:r>
              <a:rPr lang="en-GB" sz="2000" i="1" dirty="0"/>
              <a:t>Educational Philosophy and Theory, 51</a:t>
            </a:r>
            <a:r>
              <a:rPr lang="en-GB" sz="2000" dirty="0"/>
              <a:t>(14), 1518–1527.</a:t>
            </a:r>
          </a:p>
          <a:p>
            <a:pPr marL="0" indent="0">
              <a:buNone/>
            </a:pPr>
            <a:endParaRPr lang="en-GB" sz="2000" dirty="0"/>
          </a:p>
        </p:txBody>
      </p:sp>
      <p:pic>
        <p:nvPicPr>
          <p:cNvPr id="6" name="Picture 5">
            <a:extLst>
              <a:ext uri="{FF2B5EF4-FFF2-40B4-BE49-F238E27FC236}">
                <a16:creationId xmlns:a16="http://schemas.microsoft.com/office/drawing/2014/main" id="{DEAC72A3-542D-4580-9031-F1F1810D31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7" name="Slide Number Placeholder 6">
            <a:extLst>
              <a:ext uri="{FF2B5EF4-FFF2-40B4-BE49-F238E27FC236}">
                <a16:creationId xmlns:a16="http://schemas.microsoft.com/office/drawing/2014/main" id="{835C8F22-A033-4482-930B-3186918913DD}"/>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20</a:t>
            </a:fld>
            <a:endParaRPr lang="is-IS" altLang="en-US" sz="1200">
              <a:solidFill>
                <a:srgbClr val="89898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1191820"/>
            <a:ext cx="1044000" cy="1534957"/>
          </a:xfrm>
          <a:prstGeom prst="rect">
            <a:avLst/>
          </a:prstGeom>
        </p:spPr>
      </p:pic>
    </p:spTree>
    <p:extLst>
      <p:ext uri="{BB962C8B-B14F-4D97-AF65-F5344CB8AC3E}">
        <p14:creationId xmlns:p14="http://schemas.microsoft.com/office/powerpoint/2010/main" val="164210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7799"/>
            <a:ext cx="8229600" cy="1143000"/>
          </a:xfrm>
          <a:ln/>
        </p:spPr>
        <p:style>
          <a:lnRef idx="2">
            <a:schemeClr val="dk1"/>
          </a:lnRef>
          <a:fillRef idx="1">
            <a:schemeClr val="lt1"/>
          </a:fillRef>
          <a:effectRef idx="0">
            <a:schemeClr val="dk1"/>
          </a:effectRef>
          <a:fontRef idx="minor">
            <a:schemeClr val="dk1"/>
          </a:fontRef>
        </p:style>
        <p:txBody>
          <a:bodyPr/>
          <a:lstStyle/>
          <a:p>
            <a:r>
              <a:rPr lang="is-IS" b="1" dirty="0"/>
              <a:t>Problems III </a:t>
            </a:r>
            <a:r>
              <a:rPr lang="is-IS" sz="2800" b="1" u="sng" dirty="0">
                <a:latin typeface="+mj-lt"/>
              </a:rPr>
              <a:t> </a:t>
            </a:r>
            <a:endParaRPr lang="en-GB" sz="2800" b="1" u="sng" dirty="0">
              <a:latin typeface="+mj-lt"/>
            </a:endParaRPr>
          </a:p>
        </p:txBody>
      </p:sp>
      <p:sp>
        <p:nvSpPr>
          <p:cNvPr id="3" name="Content Placeholder 2"/>
          <p:cNvSpPr>
            <a:spLocks noGrp="1"/>
          </p:cNvSpPr>
          <p:nvPr>
            <p:ph idx="1"/>
          </p:nvPr>
        </p:nvSpPr>
        <p:spPr>
          <a:xfrm>
            <a:off x="457200" y="2924944"/>
            <a:ext cx="8229600" cy="3052936"/>
          </a:xfrm>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en-GB" sz="2000" dirty="0"/>
              <a:t>Recent empirical literature is full of examples, from all over the world, of how badly teachers deem themselves prepared for tackling life’s biggest questions in the classroom. They complain about </a:t>
            </a:r>
            <a:r>
              <a:rPr lang="en-GB" sz="2000" b="1" dirty="0"/>
              <a:t>lack of attention to normative issues in teacher training</a:t>
            </a:r>
            <a:r>
              <a:rPr lang="en-GB" sz="2000" dirty="0"/>
              <a:t>, and about their </a:t>
            </a:r>
            <a:r>
              <a:rPr lang="en-GB" sz="2000" b="1" dirty="0"/>
              <a:t>own lack of moral language and moral identity </a:t>
            </a:r>
          </a:p>
          <a:p>
            <a:pPr marL="0" indent="0">
              <a:buNone/>
            </a:pPr>
            <a:r>
              <a:rPr lang="en-GB" sz="2000" dirty="0"/>
              <a:t>As Chris Higgins correctly observes, ‘restoring to its central place the flourishing of the practitioner is the first step in constructing a virtue ethics of teaching’ </a:t>
            </a:r>
          </a:p>
          <a:p>
            <a:pPr marL="0" indent="0">
              <a:buNone/>
            </a:pPr>
            <a:r>
              <a:rPr lang="en-GB" sz="2000" dirty="0"/>
              <a:t>Before teachers can help students answer adequately the question of what kind of persons they want to become, in order to fulfil their potential, the teachers themselves need more extensive training in </a:t>
            </a:r>
            <a:r>
              <a:rPr lang="en-GB" sz="2000" b="1" dirty="0"/>
              <a:t>how to ask and answer such questions about themselves</a:t>
            </a:r>
            <a:r>
              <a:rPr lang="en-GB" sz="2000" dirty="0"/>
              <a:t>, both at the professional and personal levels</a:t>
            </a:r>
          </a:p>
          <a:p>
            <a:pPr marL="0" indent="0">
              <a:buNone/>
            </a:pPr>
            <a:endParaRPr lang="en-GB" sz="2000" dirty="0"/>
          </a:p>
          <a:p>
            <a:pPr marL="0" indent="0">
              <a:buNone/>
            </a:pPr>
            <a:r>
              <a:rPr lang="en-GB" sz="1600" dirty="0"/>
              <a:t>Higgins, C. (2011). </a:t>
            </a:r>
            <a:r>
              <a:rPr lang="en-GB" sz="1600" i="1" dirty="0"/>
              <a:t>The good life of teaching: An ethics of professional practice.</a:t>
            </a:r>
            <a:r>
              <a:rPr lang="en-GB" sz="1600" dirty="0"/>
              <a:t> Oxford: Wiley-Blackwell.</a:t>
            </a:r>
          </a:p>
          <a:p>
            <a:pPr marL="0" indent="0">
              <a:buNone/>
            </a:pPr>
            <a:endParaRPr lang="en-GB" sz="1600" dirty="0"/>
          </a:p>
          <a:p>
            <a:pPr marL="0" indent="0">
              <a:buNone/>
            </a:pPr>
            <a:endParaRPr lang="en-GB" sz="2000" dirty="0"/>
          </a:p>
        </p:txBody>
      </p:sp>
      <p:pic>
        <p:nvPicPr>
          <p:cNvPr id="6" name="Picture 5">
            <a:extLst>
              <a:ext uri="{FF2B5EF4-FFF2-40B4-BE49-F238E27FC236}">
                <a16:creationId xmlns:a16="http://schemas.microsoft.com/office/drawing/2014/main" id="{DEAC72A3-542D-4580-9031-F1F1810D31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7" name="Slide Number Placeholder 6">
            <a:extLst>
              <a:ext uri="{FF2B5EF4-FFF2-40B4-BE49-F238E27FC236}">
                <a16:creationId xmlns:a16="http://schemas.microsoft.com/office/drawing/2014/main" id="{835C8F22-A033-4482-930B-3186918913DD}"/>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21</a:t>
            </a:fld>
            <a:endParaRPr lang="is-IS" altLang="en-US" sz="1200">
              <a:solidFill>
                <a:srgbClr val="898989"/>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1312418"/>
            <a:ext cx="1152000" cy="1376784"/>
          </a:xfrm>
          <a:prstGeom prst="rect">
            <a:avLst/>
          </a:prstGeom>
        </p:spPr>
      </p:pic>
    </p:spTree>
    <p:extLst>
      <p:ext uri="{BB962C8B-B14F-4D97-AF65-F5344CB8AC3E}">
        <p14:creationId xmlns:p14="http://schemas.microsoft.com/office/powerpoint/2010/main" val="3811525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7799"/>
            <a:ext cx="8229600" cy="1143000"/>
          </a:xfrm>
          <a:ln/>
        </p:spPr>
        <p:style>
          <a:lnRef idx="2">
            <a:schemeClr val="dk1"/>
          </a:lnRef>
          <a:fillRef idx="1">
            <a:schemeClr val="lt1"/>
          </a:fillRef>
          <a:effectRef idx="0">
            <a:schemeClr val="dk1"/>
          </a:effectRef>
          <a:fontRef idx="minor">
            <a:schemeClr val="dk1"/>
          </a:fontRef>
        </p:style>
        <p:txBody>
          <a:bodyPr/>
          <a:lstStyle/>
          <a:p>
            <a:r>
              <a:rPr lang="is-IS" b="1" dirty="0"/>
              <a:t>Conclusion </a:t>
            </a:r>
            <a:r>
              <a:rPr lang="is-IS" sz="2800" b="1" u="sng" dirty="0">
                <a:latin typeface="+mj-lt"/>
              </a:rPr>
              <a:t> </a:t>
            </a:r>
            <a:endParaRPr lang="en-GB" sz="2800" b="1" u="sng" dirty="0">
              <a:latin typeface="+mj-lt"/>
            </a:endParaRPr>
          </a:p>
        </p:txBody>
      </p:sp>
      <p:sp>
        <p:nvSpPr>
          <p:cNvPr id="3" name="Content Placeholder 2"/>
          <p:cNvSpPr>
            <a:spLocks noGrp="1"/>
          </p:cNvSpPr>
          <p:nvPr>
            <p:ph idx="1"/>
          </p:nvPr>
        </p:nvSpPr>
        <p:spPr>
          <a:xfrm>
            <a:off x="457200" y="2924944"/>
            <a:ext cx="8229600" cy="3052936"/>
          </a:xfrm>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GB" sz="1600" dirty="0"/>
          </a:p>
          <a:p>
            <a:pPr marL="0" indent="0">
              <a:buNone/>
            </a:pPr>
            <a:r>
              <a:rPr lang="en-GB" sz="2000" dirty="0"/>
              <a:t>Becoming a practically wise (</a:t>
            </a:r>
            <a:r>
              <a:rPr lang="en-GB" sz="2000" i="1" dirty="0" err="1"/>
              <a:t>phronetic</a:t>
            </a:r>
            <a:r>
              <a:rPr lang="en-GB" sz="2000" dirty="0"/>
              <a:t>) teacher is not easy!</a:t>
            </a:r>
          </a:p>
          <a:p>
            <a:pPr marL="0" indent="0">
              <a:buNone/>
            </a:pPr>
            <a:r>
              <a:rPr lang="en-GB" sz="2000" dirty="0"/>
              <a:t>More difficult than for many other professions because the task is Janus-faced (see picture), both about my </a:t>
            </a:r>
            <a:r>
              <a:rPr lang="en-GB" sz="2000" i="1" dirty="0" err="1"/>
              <a:t>phronesis</a:t>
            </a:r>
            <a:r>
              <a:rPr lang="en-GB" sz="2000" dirty="0"/>
              <a:t> as a teacher and helping my students to develop </a:t>
            </a:r>
            <a:r>
              <a:rPr lang="en-GB" sz="2000" i="1" dirty="0" err="1"/>
              <a:t>phronesis</a:t>
            </a:r>
            <a:r>
              <a:rPr lang="en-GB" sz="2000" dirty="0"/>
              <a:t> also</a:t>
            </a:r>
          </a:p>
          <a:p>
            <a:pPr marL="0" indent="0">
              <a:buNone/>
            </a:pPr>
            <a:r>
              <a:rPr lang="en-GB" sz="2000" dirty="0"/>
              <a:t>Very difficult also because of schools are becoming more bureaucratic and rule-based and leave less space for the professionalism of the individual teacher</a:t>
            </a:r>
          </a:p>
          <a:p>
            <a:pPr marL="0" indent="0">
              <a:buNone/>
            </a:pPr>
            <a:r>
              <a:rPr lang="en-GB" sz="2000" dirty="0"/>
              <a:t>Too much paperwork, too little time for reflection and critical thinking!  </a:t>
            </a:r>
          </a:p>
        </p:txBody>
      </p:sp>
      <p:pic>
        <p:nvPicPr>
          <p:cNvPr id="6" name="Picture 5">
            <a:extLst>
              <a:ext uri="{FF2B5EF4-FFF2-40B4-BE49-F238E27FC236}">
                <a16:creationId xmlns:a16="http://schemas.microsoft.com/office/drawing/2014/main" id="{DEAC72A3-542D-4580-9031-F1F1810D31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7" name="Slide Number Placeholder 6">
            <a:extLst>
              <a:ext uri="{FF2B5EF4-FFF2-40B4-BE49-F238E27FC236}">
                <a16:creationId xmlns:a16="http://schemas.microsoft.com/office/drawing/2014/main" id="{835C8F22-A033-4482-930B-3186918913DD}"/>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22</a:t>
            </a:fld>
            <a:endParaRPr lang="is-IS" altLang="en-US" sz="1200">
              <a:solidFill>
                <a:srgbClr val="89898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113" y="1191447"/>
            <a:ext cx="1380573" cy="1476000"/>
          </a:xfrm>
          <a:prstGeom prst="rect">
            <a:avLst/>
          </a:prstGeom>
        </p:spPr>
      </p:pic>
    </p:spTree>
    <p:extLst>
      <p:ext uri="{BB962C8B-B14F-4D97-AF65-F5344CB8AC3E}">
        <p14:creationId xmlns:p14="http://schemas.microsoft.com/office/powerpoint/2010/main" val="291369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7799"/>
            <a:ext cx="8229600" cy="1143000"/>
          </a:xfrm>
          <a:ln/>
        </p:spPr>
        <p:style>
          <a:lnRef idx="2">
            <a:schemeClr val="dk1"/>
          </a:lnRef>
          <a:fillRef idx="1">
            <a:schemeClr val="lt1"/>
          </a:fillRef>
          <a:effectRef idx="0">
            <a:schemeClr val="dk1"/>
          </a:effectRef>
          <a:fontRef idx="minor">
            <a:schemeClr val="dk1"/>
          </a:fontRef>
        </p:style>
        <p:txBody>
          <a:bodyPr>
            <a:normAutofit/>
          </a:bodyPr>
          <a:lstStyle/>
          <a:p>
            <a:r>
              <a:rPr lang="is-IS" sz="3200" b="1" dirty="0"/>
              <a:t>Latest materials on virtue-based professional ethics from the Jubilee Centre </a:t>
            </a:r>
            <a:r>
              <a:rPr lang="is-IS" sz="3200" b="1" u="sng" dirty="0">
                <a:latin typeface="+mj-lt"/>
              </a:rPr>
              <a:t> </a:t>
            </a:r>
            <a:endParaRPr lang="en-GB" sz="3200" b="1" u="sng" dirty="0">
              <a:latin typeface="+mj-lt"/>
            </a:endParaRPr>
          </a:p>
        </p:txBody>
      </p:sp>
      <p:sp>
        <p:nvSpPr>
          <p:cNvPr id="3" name="Content Placeholder 2"/>
          <p:cNvSpPr>
            <a:spLocks noGrp="1"/>
          </p:cNvSpPr>
          <p:nvPr>
            <p:ph idx="1"/>
          </p:nvPr>
        </p:nvSpPr>
        <p:spPr>
          <a:xfrm>
            <a:off x="457200" y="2924944"/>
            <a:ext cx="8229600" cy="3052936"/>
          </a:xfrm>
          <a:ln/>
        </p:spPr>
        <p:style>
          <a:lnRef idx="2">
            <a:schemeClr val="dk1"/>
          </a:lnRef>
          <a:fillRef idx="1">
            <a:schemeClr val="lt1"/>
          </a:fillRef>
          <a:effectRef idx="0">
            <a:schemeClr val="dk1"/>
          </a:effectRef>
          <a:fontRef idx="minor">
            <a:schemeClr val="dk1"/>
          </a:fontRef>
        </p:style>
        <p:txBody>
          <a:bodyPr>
            <a:normAutofit fontScale="92500"/>
          </a:bodyPr>
          <a:lstStyle/>
          <a:p>
            <a:pPr marL="0" indent="0">
              <a:buNone/>
            </a:pPr>
            <a:r>
              <a:rPr lang="en-GB" sz="1600" dirty="0"/>
              <a:t>Framework for Virtue-Based Professional Ethics:</a:t>
            </a:r>
          </a:p>
          <a:p>
            <a:pPr marL="0" indent="0">
              <a:buNone/>
            </a:pPr>
            <a:r>
              <a:rPr lang="en-GB" sz="1600" dirty="0">
                <a:hlinkClick r:id="rId2"/>
              </a:rPr>
              <a:t>https://www.jubileecentre.ac.uk/userfiles/jubileecentre/pdf/Framework_Virtue_Based_Prof_Ethics.pdf</a:t>
            </a:r>
            <a:endParaRPr lang="en-GB" sz="1600" dirty="0"/>
          </a:p>
          <a:p>
            <a:pPr marL="0" indent="0">
              <a:buNone/>
            </a:pPr>
            <a:r>
              <a:rPr lang="en-GB" sz="1600" dirty="0"/>
              <a:t>Free online course on virtue-based professional ethics:</a:t>
            </a:r>
          </a:p>
          <a:p>
            <a:pPr marL="0" indent="0">
              <a:buNone/>
            </a:pPr>
            <a:r>
              <a:rPr lang="en-GB" sz="1600" dirty="0">
                <a:hlinkClick r:id="rId3"/>
              </a:rPr>
              <a:t>https://</a:t>
            </a:r>
            <a:r>
              <a:rPr lang="en-GB" sz="1600" dirty="0" smtClean="0">
                <a:hlinkClick r:id="rId3"/>
              </a:rPr>
              <a:t>www.jubileecentre.ac.uk/media/news/article/6993/centre-launches-cpd-course-practical-wisdom-in-professional-practice</a:t>
            </a:r>
            <a:endParaRPr lang="en-GB" sz="1600" dirty="0" smtClean="0"/>
          </a:p>
          <a:p>
            <a:pPr marL="0" indent="0">
              <a:buNone/>
            </a:pPr>
            <a:endParaRPr lang="en-GB" sz="1600" dirty="0" smtClean="0"/>
          </a:p>
          <a:p>
            <a:pPr marL="0" indent="0">
              <a:buNone/>
            </a:pPr>
            <a:endParaRPr lang="en-GB" sz="1600" dirty="0" smtClean="0"/>
          </a:p>
          <a:p>
            <a:pPr marL="0" indent="0">
              <a:buNone/>
            </a:pPr>
            <a:r>
              <a:rPr lang="en-GB" sz="1600" dirty="0" smtClean="0"/>
              <a:t>New shorter, validated </a:t>
            </a:r>
            <a:r>
              <a:rPr lang="en-GB" sz="1600" i="1" dirty="0" err="1" smtClean="0"/>
              <a:t>phronesis</a:t>
            </a:r>
            <a:r>
              <a:rPr lang="en-GB" sz="1600" dirty="0" smtClean="0"/>
              <a:t> instrument (&lt;20 min.)</a:t>
            </a:r>
          </a:p>
          <a:p>
            <a:pPr marL="0" indent="0">
              <a:buNone/>
            </a:pPr>
            <a:r>
              <a:rPr lang="en-GB" altLang="en-US" sz="1600" dirty="0">
                <a:hlinkClick r:id="rId4"/>
              </a:rPr>
              <a:t>https</a:t>
            </a:r>
            <a:r>
              <a:rPr lang="en-GB" altLang="en-US" sz="1600" dirty="0">
                <a:hlinkClick r:id="rId4"/>
              </a:rPr>
              <a:t>://www.jubileecentre.ac.uk/userfiles/jubileecentre/images/newsletter-thumbs/2023/September/Phronesis_DevelopingAndValidatingAShortMeasureOfPracticalWisdom%20_Final.pdf</a:t>
            </a:r>
            <a:endParaRPr lang="en-GB" altLang="en-US" sz="1600" dirty="0"/>
          </a:p>
          <a:p>
            <a:pPr marL="0" indent="0">
              <a:buNone/>
            </a:pPr>
            <a:endParaRPr lang="en-GB" sz="1600" dirty="0"/>
          </a:p>
          <a:p>
            <a:pPr marL="0" indent="0">
              <a:buNone/>
            </a:pPr>
            <a:endParaRPr lang="en-GB" sz="1600" dirty="0"/>
          </a:p>
        </p:txBody>
      </p:sp>
      <p:pic>
        <p:nvPicPr>
          <p:cNvPr id="6" name="Picture 5">
            <a:extLst>
              <a:ext uri="{FF2B5EF4-FFF2-40B4-BE49-F238E27FC236}">
                <a16:creationId xmlns:a16="http://schemas.microsoft.com/office/drawing/2014/main" id="{DEAC72A3-542D-4580-9031-F1F1810D31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7" name="Slide Number Placeholder 6">
            <a:extLst>
              <a:ext uri="{FF2B5EF4-FFF2-40B4-BE49-F238E27FC236}">
                <a16:creationId xmlns:a16="http://schemas.microsoft.com/office/drawing/2014/main" id="{835C8F22-A033-4482-930B-3186918913DD}"/>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23</a:t>
            </a:fld>
            <a:endParaRPr lang="is-IS" altLang="en-US" sz="1200">
              <a:solidFill>
                <a:srgbClr val="898989"/>
              </a:solidFill>
            </a:endParaRPr>
          </a:p>
        </p:txBody>
      </p:sp>
      <p:pic>
        <p:nvPicPr>
          <p:cNvPr id="8" name="Picture 7" descr="A purple and white cover with white text&#10;&#10;Description automatically generated">
            <a:extLst>
              <a:ext uri="{FF2B5EF4-FFF2-40B4-BE49-F238E27FC236}">
                <a16:creationId xmlns:a16="http://schemas.microsoft.com/office/drawing/2014/main" id="{BBA2394D-217E-7D45-B4CD-412E09B915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240" y="4077072"/>
            <a:ext cx="1455924" cy="1039946"/>
          </a:xfrm>
          <a:prstGeom prst="rect">
            <a:avLst/>
          </a:prstGeom>
        </p:spPr>
      </p:pic>
    </p:spTree>
    <p:extLst>
      <p:ext uri="{BB962C8B-B14F-4D97-AF65-F5344CB8AC3E}">
        <p14:creationId xmlns:p14="http://schemas.microsoft.com/office/powerpoint/2010/main" val="277684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2419"/>
            <a:ext cx="8229600" cy="1143000"/>
          </a:xfrm>
          <a:ln/>
        </p:spPr>
        <p:style>
          <a:lnRef idx="2">
            <a:schemeClr val="dk1"/>
          </a:lnRef>
          <a:fillRef idx="1">
            <a:schemeClr val="lt1"/>
          </a:fillRef>
          <a:effectRef idx="0">
            <a:schemeClr val="dk1"/>
          </a:effectRef>
          <a:fontRef idx="minor">
            <a:schemeClr val="dk1"/>
          </a:fontRef>
        </p:style>
        <p:txBody>
          <a:bodyPr>
            <a:normAutofit/>
          </a:bodyPr>
          <a:lstStyle/>
          <a:p>
            <a:pPr algn="l"/>
            <a:r>
              <a:rPr lang="is-IS" sz="2400" b="1" dirty="0">
                <a:latin typeface="+mj-lt"/>
              </a:rPr>
              <a:t>              </a:t>
            </a:r>
            <a:r>
              <a:rPr lang="is-IS" sz="3200" b="1" dirty="0">
                <a:latin typeface="+mj-lt"/>
              </a:rPr>
              <a:t>Plan of today‘s lecture   </a:t>
            </a:r>
          </a:p>
        </p:txBody>
      </p:sp>
      <p:sp>
        <p:nvSpPr>
          <p:cNvPr id="3" name="Content Placeholder 2"/>
          <p:cNvSpPr>
            <a:spLocks noGrp="1"/>
          </p:cNvSpPr>
          <p:nvPr>
            <p:ph idx="1"/>
          </p:nvPr>
        </p:nvSpPr>
        <p:spPr>
          <a:xfrm>
            <a:off x="458185" y="2564904"/>
            <a:ext cx="8229600" cy="3629000"/>
          </a:xfrm>
          <a:ln/>
        </p:spPr>
        <p:style>
          <a:lnRef idx="2">
            <a:schemeClr val="dk1"/>
          </a:lnRef>
          <a:fillRef idx="1">
            <a:schemeClr val="lt1"/>
          </a:fillRef>
          <a:effectRef idx="0">
            <a:schemeClr val="dk1"/>
          </a:effectRef>
          <a:fontRef idx="minor">
            <a:schemeClr val="dk1"/>
          </a:fontRef>
        </p:style>
        <p:txBody>
          <a:bodyPr>
            <a:normAutofit/>
          </a:bodyPr>
          <a:lstStyle/>
          <a:p>
            <a:pPr marL="514350" indent="-514350">
              <a:buAutoNum type="arabicPeriod"/>
            </a:pPr>
            <a:r>
              <a:rPr lang="is-IS" dirty="0"/>
              <a:t>Findings from our empirical research with teachers and teacher trainees</a:t>
            </a:r>
          </a:p>
          <a:p>
            <a:pPr marL="514350" indent="-514350">
              <a:buAutoNum type="arabicPeriod"/>
            </a:pPr>
            <a:r>
              <a:rPr lang="is-IS" dirty="0"/>
              <a:t>Introducing the Aristotelian construct of practical wisdom (</a:t>
            </a:r>
            <a:r>
              <a:rPr lang="is-IS" i="1" dirty="0"/>
              <a:t>phronesis</a:t>
            </a:r>
            <a:r>
              <a:rPr lang="is-IS" dirty="0"/>
              <a:t>)</a:t>
            </a:r>
          </a:p>
          <a:p>
            <a:pPr marL="514350" indent="-514350">
              <a:buAutoNum type="arabicPeriod"/>
            </a:pPr>
            <a:r>
              <a:rPr lang="is-IS" dirty="0"/>
              <a:t>Remaining problems in Aristotle-based professional ethics (for teachers)</a:t>
            </a:r>
          </a:p>
        </p:txBody>
      </p:sp>
      <p:pic>
        <p:nvPicPr>
          <p:cNvPr id="5" name="Picture 4">
            <a:extLst>
              <a:ext uri="{FF2B5EF4-FFF2-40B4-BE49-F238E27FC236}">
                <a16:creationId xmlns:a16="http://schemas.microsoft.com/office/drawing/2014/main" id="{6A79BCCA-9978-4148-A146-F4886B176C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6" name="Slide Number Placeholder 6">
            <a:extLst>
              <a:ext uri="{FF2B5EF4-FFF2-40B4-BE49-F238E27FC236}">
                <a16:creationId xmlns:a16="http://schemas.microsoft.com/office/drawing/2014/main" id="{C55D2A96-1501-4A73-9F97-3AE5CCD45EBF}"/>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3</a:t>
            </a:fld>
            <a:endParaRPr lang="is-IS" altLang="en-US" sz="1200">
              <a:solidFill>
                <a:srgbClr val="898989"/>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350971"/>
            <a:ext cx="218281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137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15"/>
            <a:ext cx="8229600" cy="1143000"/>
          </a:xfrm>
          <a:ln/>
        </p:spPr>
        <p:style>
          <a:lnRef idx="2">
            <a:schemeClr val="dk1"/>
          </a:lnRef>
          <a:fillRef idx="1">
            <a:schemeClr val="lt1"/>
          </a:fillRef>
          <a:effectRef idx="0">
            <a:schemeClr val="dk1"/>
          </a:effectRef>
          <a:fontRef idx="minor">
            <a:schemeClr val="dk1"/>
          </a:fontRef>
        </p:style>
        <p:txBody>
          <a:bodyPr>
            <a:normAutofit/>
          </a:bodyPr>
          <a:lstStyle/>
          <a:p>
            <a:r>
              <a:rPr lang="en-GB" sz="3200" b="1" u="sng" noProof="0" dirty="0">
                <a:latin typeface="+mj-lt"/>
              </a:rPr>
              <a:t>Most general finding</a:t>
            </a:r>
            <a:br>
              <a:rPr lang="en-GB" sz="3200" b="1" u="sng" noProof="0" dirty="0">
                <a:latin typeface="+mj-lt"/>
              </a:rPr>
            </a:br>
            <a:r>
              <a:rPr lang="en-GB" sz="3200" b="1" u="sng" noProof="0" dirty="0">
                <a:latin typeface="+mj-lt"/>
              </a:rPr>
              <a:t>among teachers</a:t>
            </a:r>
          </a:p>
        </p:txBody>
      </p:sp>
      <p:sp>
        <p:nvSpPr>
          <p:cNvPr id="3" name="Content Placeholder 2"/>
          <p:cNvSpPr>
            <a:spLocks noGrp="1"/>
          </p:cNvSpPr>
          <p:nvPr>
            <p:ph idx="1"/>
          </p:nvPr>
        </p:nvSpPr>
        <p:spPr>
          <a:xfrm>
            <a:off x="457200" y="2413027"/>
            <a:ext cx="8229600" cy="3701008"/>
          </a:xfrm>
          <a:ln/>
        </p:spPr>
        <p:style>
          <a:lnRef idx="2">
            <a:schemeClr val="dk1"/>
          </a:lnRef>
          <a:fillRef idx="1">
            <a:schemeClr val="lt1"/>
          </a:fillRef>
          <a:effectRef idx="0">
            <a:schemeClr val="dk1"/>
          </a:effectRef>
          <a:fontRef idx="minor">
            <a:schemeClr val="dk1"/>
          </a:fontRef>
        </p:style>
        <p:txBody>
          <a:bodyPr>
            <a:normAutofit/>
          </a:bodyPr>
          <a:lstStyle/>
          <a:p>
            <a:r>
              <a:rPr lang="en-GB" sz="2000" noProof="0" dirty="0"/>
              <a:t>The respondents complained that the “moral middle” gets squeezed out – no chance to reflect upon </a:t>
            </a:r>
            <a:r>
              <a:rPr lang="en-GB" sz="2000" dirty="0"/>
              <a:t>classroom</a:t>
            </a:r>
            <a:r>
              <a:rPr lang="en-GB" sz="2000" noProof="0" dirty="0"/>
              <a:t> dilemmas – because the emphasis is on </a:t>
            </a:r>
            <a:r>
              <a:rPr lang="en-GB" sz="2000" b="1" noProof="0" dirty="0"/>
              <a:t>general </a:t>
            </a:r>
            <a:r>
              <a:rPr lang="en-GB" sz="2000" noProof="0" dirty="0"/>
              <a:t>principles (e.g. “inclusion”, “diversity” </a:t>
            </a:r>
            <a:r>
              <a:rPr lang="en-GB" sz="2000" dirty="0"/>
              <a:t>for teachers</a:t>
            </a:r>
            <a:r>
              <a:rPr lang="en-GB" sz="2000" noProof="0" dirty="0"/>
              <a:t>) or very </a:t>
            </a:r>
            <a:r>
              <a:rPr lang="en-GB" sz="2000" b="1" noProof="0" dirty="0"/>
              <a:t>specific</a:t>
            </a:r>
            <a:r>
              <a:rPr lang="en-GB" sz="2000" noProof="0" dirty="0"/>
              <a:t> rules (e.g. about teachers’ dress codes) or formal </a:t>
            </a:r>
            <a:r>
              <a:rPr lang="en-GB" sz="2000" noProof="0" dirty="0" err="1"/>
              <a:t>ethica</a:t>
            </a:r>
            <a:r>
              <a:rPr lang="en-GB" sz="2000" dirty="0"/>
              <a:t>l codes</a:t>
            </a:r>
            <a:endParaRPr lang="en-GB" sz="2000" noProof="0" dirty="0"/>
          </a:p>
          <a:p>
            <a:r>
              <a:rPr lang="en-GB" sz="2000" dirty="0"/>
              <a:t>The respondents complained about being </a:t>
            </a:r>
            <a:r>
              <a:rPr lang="en-GB" sz="2000" b="1" dirty="0"/>
              <a:t>torn and pressured</a:t>
            </a:r>
            <a:r>
              <a:rPr lang="en-GB" sz="2000" dirty="0"/>
              <a:t>, not being able to “act out their real character” in classrooms</a:t>
            </a:r>
            <a:endParaRPr lang="en-GB" sz="2000" noProof="0" dirty="0"/>
          </a:p>
          <a:p>
            <a:r>
              <a:rPr lang="is-IS" sz="2000" noProof="0" dirty="0"/>
              <a:t>The teacher educators interviewed understood </a:t>
            </a:r>
            <a:r>
              <a:rPr lang="en-GB" sz="2000" dirty="0"/>
              <a:t>“character” very </a:t>
            </a:r>
            <a:r>
              <a:rPr lang="en-GB" sz="2000" b="1" dirty="0"/>
              <a:t>formalistically</a:t>
            </a:r>
            <a:r>
              <a:rPr lang="en-GB" sz="2000" dirty="0"/>
              <a:t> or </a:t>
            </a:r>
            <a:r>
              <a:rPr lang="en-GB" sz="2000" b="1" dirty="0"/>
              <a:t>instrumentally</a:t>
            </a:r>
          </a:p>
          <a:p>
            <a:r>
              <a:rPr lang="is-IS" sz="2000" noProof="0" dirty="0"/>
              <a:t>Chimes in with Schwartz and Sharpe (2010) on ethical compliance secured through rules backed up by carrots and sticks...but </a:t>
            </a:r>
            <a:r>
              <a:rPr lang="is-IS" sz="2000" b="1" noProof="0" dirty="0"/>
              <a:t>does not work </a:t>
            </a:r>
            <a:r>
              <a:rPr lang="is-IS" sz="2000" noProof="0" dirty="0"/>
              <a:t>and is </a:t>
            </a:r>
            <a:r>
              <a:rPr lang="is-IS" sz="2000" b="1" noProof="0" dirty="0"/>
              <a:t>anti-professional</a:t>
            </a:r>
            <a:r>
              <a:rPr lang="is-IS" sz="2000" noProof="0" dirty="0"/>
              <a:t>!!!</a:t>
            </a:r>
            <a:endParaRPr lang="en-GB" sz="2000"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622" y="1109815"/>
            <a:ext cx="1399178" cy="1044000"/>
          </a:xfrm>
          <a:prstGeom prst="rect">
            <a:avLst/>
          </a:prstGeom>
        </p:spPr>
      </p:pic>
      <p:pic>
        <p:nvPicPr>
          <p:cNvPr id="5" name="Picture 4">
            <a:extLst>
              <a:ext uri="{FF2B5EF4-FFF2-40B4-BE49-F238E27FC236}">
                <a16:creationId xmlns:a16="http://schemas.microsoft.com/office/drawing/2014/main" id="{5B9DF27D-1F3E-4B3C-B3F4-C661502CC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6" name="Slide Number Placeholder 6">
            <a:extLst>
              <a:ext uri="{FF2B5EF4-FFF2-40B4-BE49-F238E27FC236}">
                <a16:creationId xmlns:a16="http://schemas.microsoft.com/office/drawing/2014/main" id="{283C4CB2-F343-49D2-BAB1-1DC6295544FD}"/>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4</a:t>
            </a:fld>
            <a:endParaRPr lang="is-IS" altLang="en-US" sz="1200">
              <a:solidFill>
                <a:srgbClr val="898989"/>
              </a:solidFill>
            </a:endParaRPr>
          </a:p>
        </p:txBody>
      </p:sp>
    </p:spTree>
    <p:extLst>
      <p:ext uri="{BB962C8B-B14F-4D97-AF65-F5344CB8AC3E}">
        <p14:creationId xmlns:p14="http://schemas.microsoft.com/office/powerpoint/2010/main" val="328522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15"/>
            <a:ext cx="8229600" cy="1143000"/>
          </a:xfrm>
          <a:ln/>
        </p:spPr>
        <p:style>
          <a:lnRef idx="2">
            <a:schemeClr val="dk1"/>
          </a:lnRef>
          <a:fillRef idx="1">
            <a:schemeClr val="lt1"/>
          </a:fillRef>
          <a:effectRef idx="0">
            <a:schemeClr val="dk1"/>
          </a:effectRef>
          <a:fontRef idx="minor">
            <a:schemeClr val="dk1"/>
          </a:fontRef>
        </p:style>
        <p:txBody>
          <a:bodyPr>
            <a:normAutofit/>
          </a:bodyPr>
          <a:lstStyle/>
          <a:p>
            <a:r>
              <a:rPr lang="en-GB" sz="3200" b="1" u="sng" noProof="0" dirty="0">
                <a:latin typeface="+mj-lt"/>
              </a:rPr>
              <a:t>What should professional ethics in </a:t>
            </a:r>
            <a:br>
              <a:rPr lang="en-GB" sz="3200" b="1" u="sng" noProof="0" dirty="0">
                <a:latin typeface="+mj-lt"/>
              </a:rPr>
            </a:br>
            <a:r>
              <a:rPr lang="en-GB" sz="3200" b="1" u="sng" noProof="0" dirty="0">
                <a:latin typeface="+mj-lt"/>
              </a:rPr>
              <a:t>teaching be about?</a:t>
            </a:r>
          </a:p>
        </p:txBody>
      </p:sp>
      <p:sp>
        <p:nvSpPr>
          <p:cNvPr id="3" name="Content Placeholder 2"/>
          <p:cNvSpPr>
            <a:spLocks noGrp="1"/>
          </p:cNvSpPr>
          <p:nvPr>
            <p:ph idx="1"/>
          </p:nvPr>
        </p:nvSpPr>
        <p:spPr>
          <a:xfrm>
            <a:off x="457200" y="2413027"/>
            <a:ext cx="8229600" cy="3701008"/>
          </a:xfrm>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sz="2000" noProof="0" dirty="0"/>
              <a:t>According to neo-Aristotelian virtue ethics:</a:t>
            </a:r>
          </a:p>
          <a:p>
            <a:r>
              <a:rPr lang="en-GB" sz="2000" dirty="0"/>
              <a:t>Development of the teacher’s </a:t>
            </a:r>
            <a:r>
              <a:rPr lang="en-GB" sz="2000" i="1" dirty="0" err="1"/>
              <a:t>phronesis</a:t>
            </a:r>
            <a:r>
              <a:rPr lang="en-GB" sz="2000" dirty="0"/>
              <a:t>: capacity to make excellent choices (not following rule-books!) in morally difficult situations, where 2 or more virtues seems to collide (e.g. honesty vs. loyalty to colleagues) in situations involving a) </a:t>
            </a:r>
            <a:r>
              <a:rPr lang="en-GB" sz="2000" b="1" dirty="0"/>
              <a:t>colleagues</a:t>
            </a:r>
            <a:r>
              <a:rPr lang="en-GB" sz="2000" dirty="0"/>
              <a:t> (e.g. whistleblowing scenarios), b) </a:t>
            </a:r>
            <a:r>
              <a:rPr lang="en-GB" sz="2000" b="1" dirty="0"/>
              <a:t>students</a:t>
            </a:r>
            <a:r>
              <a:rPr lang="en-GB" sz="2000" dirty="0"/>
              <a:t> (e.g. differential treatment of students who need special care and love from teachers) and c) </a:t>
            </a:r>
            <a:r>
              <a:rPr lang="en-GB" sz="2000" b="1" dirty="0"/>
              <a:t>parents</a:t>
            </a:r>
            <a:r>
              <a:rPr lang="en-GB" sz="2000" dirty="0"/>
              <a:t> (e.g. parental expectations clash with school expectations)</a:t>
            </a:r>
          </a:p>
          <a:p>
            <a:pPr marL="0" indent="0">
              <a:buNone/>
            </a:pPr>
            <a:r>
              <a:rPr lang="en-GB" sz="2000" dirty="0"/>
              <a:t>AND (this makes teacher ethics different from medical ethics, business ethics, etc.):</a:t>
            </a:r>
          </a:p>
          <a:p>
            <a:r>
              <a:rPr lang="en-GB" sz="2000" dirty="0"/>
              <a:t>Also help their students develop </a:t>
            </a:r>
            <a:r>
              <a:rPr lang="en-GB" sz="2000" i="1" dirty="0" err="1"/>
              <a:t>phronesis</a:t>
            </a:r>
            <a:r>
              <a:rPr lang="en-GB" sz="2000" dirty="0"/>
              <a:t> (at least at high-school level and above)</a:t>
            </a:r>
          </a:p>
          <a:p>
            <a:endParaRPr lang="en-GB" sz="2000" noProof="0" dirty="0"/>
          </a:p>
        </p:txBody>
      </p:sp>
      <p:pic>
        <p:nvPicPr>
          <p:cNvPr id="5" name="Picture 4">
            <a:extLst>
              <a:ext uri="{FF2B5EF4-FFF2-40B4-BE49-F238E27FC236}">
                <a16:creationId xmlns:a16="http://schemas.microsoft.com/office/drawing/2014/main" id="{5B9DF27D-1F3E-4B3C-B3F4-C661502CCB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6" name="Slide Number Placeholder 6">
            <a:extLst>
              <a:ext uri="{FF2B5EF4-FFF2-40B4-BE49-F238E27FC236}">
                <a16:creationId xmlns:a16="http://schemas.microsoft.com/office/drawing/2014/main" id="{283C4CB2-F343-49D2-BAB1-1DC6295544FD}"/>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5</a:t>
            </a:fld>
            <a:endParaRPr lang="is-IS" altLang="en-US" sz="1200">
              <a:solidFill>
                <a:srgbClr val="898989"/>
              </a:solidFill>
            </a:endParaRPr>
          </a:p>
        </p:txBody>
      </p:sp>
      <p:pic>
        <p:nvPicPr>
          <p:cNvPr id="7" name="Picture 4" descr="images[8].jpg"/>
          <p:cNvPicPr>
            <a:picLocks noChangeAspect="1"/>
          </p:cNvPicPr>
          <p:nvPr/>
        </p:nvPicPr>
        <p:blipFill>
          <a:blip r:embed="rId3" cstate="print"/>
          <a:srcRect/>
          <a:stretch>
            <a:fillRect/>
          </a:stretch>
        </p:blipFill>
        <p:spPr bwMode="auto">
          <a:xfrm>
            <a:off x="7724775" y="1194738"/>
            <a:ext cx="704850" cy="1039813"/>
          </a:xfrm>
          <a:prstGeom prst="rect">
            <a:avLst/>
          </a:prstGeom>
          <a:noFill/>
          <a:ln w="9525">
            <a:noFill/>
            <a:miter lim="800000"/>
            <a:headEnd/>
            <a:tailEnd/>
          </a:ln>
        </p:spPr>
      </p:pic>
    </p:spTree>
    <p:extLst>
      <p:ext uri="{BB962C8B-B14F-4D97-AF65-F5344CB8AC3E}">
        <p14:creationId xmlns:p14="http://schemas.microsoft.com/office/powerpoint/2010/main" val="286514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91292"/>
            <a:ext cx="8496944" cy="1143000"/>
          </a:xfrm>
          <a:ln/>
        </p:spPr>
        <p:style>
          <a:lnRef idx="2">
            <a:schemeClr val="dk1"/>
          </a:lnRef>
          <a:fillRef idx="1">
            <a:schemeClr val="lt1"/>
          </a:fillRef>
          <a:effectRef idx="0">
            <a:schemeClr val="dk1"/>
          </a:effectRef>
          <a:fontRef idx="minor">
            <a:schemeClr val="dk1"/>
          </a:fontRef>
        </p:style>
        <p:txBody>
          <a:bodyPr>
            <a:normAutofit/>
          </a:bodyPr>
          <a:lstStyle/>
          <a:p>
            <a:r>
              <a:rPr lang="en-GB" sz="2400" b="1" u="sng" dirty="0">
                <a:latin typeface="+mj-lt"/>
              </a:rPr>
              <a:t>Mismatch Between Professional and Personal Virtues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1290700"/>
              </p:ext>
            </p:extLst>
          </p:nvPr>
        </p:nvGraphicFramePr>
        <p:xfrm>
          <a:off x="2879812" y="2892473"/>
          <a:ext cx="3384376" cy="3600402"/>
        </p:xfrm>
        <a:graphic>
          <a:graphicData uri="http://schemas.openxmlformats.org/drawingml/2006/table">
            <a:tbl>
              <a:tblPr/>
              <a:tblGrid>
                <a:gridCol w="57606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609985">
                <a:tc>
                  <a:txBody>
                    <a:bodyPr/>
                    <a:lstStyle/>
                    <a:p>
                      <a:pPr algn="l" fontAlgn="ctr"/>
                      <a:endParaRPr lang="en-GB" sz="1100" b="0" i="0" u="none" strike="noStrike" dirty="0">
                        <a:solidFill>
                          <a:srgbClr val="000000"/>
                        </a:solidFill>
                        <a:effectLst/>
                        <a:latin typeface="Calibri"/>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400" b="1" i="0" u="none" strike="noStrike" dirty="0">
                          <a:solidFill>
                            <a:srgbClr val="000000"/>
                          </a:solidFill>
                          <a:effectLst/>
                          <a:latin typeface="Calibri"/>
                        </a:rPr>
                        <a:t>Virtue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GB" sz="1400" b="1" i="0" u="none" strike="noStrike" dirty="0">
                          <a:solidFill>
                            <a:srgbClr val="000000"/>
                          </a:solidFill>
                          <a:effectLst/>
                          <a:latin typeface="Calibri"/>
                        </a:rPr>
                        <a:t>Difference Score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297554">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FFFF00"/>
                          </a:solidFill>
                          <a:effectLst/>
                          <a:latin typeface="Arial"/>
                        </a:rPr>
                        <a:t>Judgement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100" b="0" i="0" u="none" strike="noStrike">
                          <a:solidFill>
                            <a:srgbClr val="000000"/>
                          </a:solidFill>
                          <a:effectLst/>
                          <a:latin typeface="Calibri"/>
                        </a:rPr>
                        <a:t>230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1"/>
                  </a:ext>
                </a:extLst>
              </a:tr>
              <a:tr h="297554">
                <a:tc>
                  <a:txBody>
                    <a:bodyPr/>
                    <a:lstStyle/>
                    <a:p>
                      <a:pPr algn="ctr" fontAlgn="b"/>
                      <a:r>
                        <a:rPr lang="en-GB" sz="1100" b="0" i="0" u="none" strike="noStrike" dirty="0">
                          <a:solidFill>
                            <a:srgbClr val="000000"/>
                          </a:solidFill>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FFFF00"/>
                          </a:solidFill>
                          <a:effectLst/>
                          <a:latin typeface="Arial"/>
                        </a:rPr>
                        <a:t>Prudence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100" b="0" i="0" u="none" strike="noStrike">
                          <a:solidFill>
                            <a:srgbClr val="000000"/>
                          </a:solidFill>
                          <a:effectLst/>
                          <a:latin typeface="Calibri"/>
                        </a:rPr>
                        <a:t>230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2"/>
                  </a:ext>
                </a:extLst>
              </a:tr>
              <a:tr h="297554">
                <a:tc>
                  <a:txBody>
                    <a:bodyPr/>
                    <a:lstStyle/>
                    <a:p>
                      <a:pPr algn="ctr" fontAlgn="b"/>
                      <a:r>
                        <a:rPr lang="en-GB" sz="1100" b="0" i="0" u="none" strike="noStrike" dirty="0">
                          <a:solidFill>
                            <a:srgbClr val="000000"/>
                          </a:solidFill>
                          <a:effectLst/>
                          <a:latin typeface="Calibri"/>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Arial"/>
                        </a:rPr>
                        <a:t>Hope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100" b="0" i="0" u="none" strike="noStrike">
                          <a:solidFill>
                            <a:srgbClr val="000000"/>
                          </a:solidFill>
                          <a:effectLst/>
                          <a:latin typeface="Calibri"/>
                        </a:rPr>
                        <a:t>220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3"/>
                  </a:ext>
                </a:extLst>
              </a:tr>
              <a:tr h="297554">
                <a:tc>
                  <a:txBody>
                    <a:bodyPr/>
                    <a:lstStyle/>
                    <a:p>
                      <a:pPr algn="ctr" fontAlgn="b"/>
                      <a:r>
                        <a:rPr lang="en-GB" sz="1100" b="0" i="0" u="none" strike="noStrike" dirty="0">
                          <a:solidFill>
                            <a:srgbClr val="000000"/>
                          </a:solidFill>
                          <a:effectLst/>
                          <a:latin typeface="Calibri"/>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Arial"/>
                        </a:rPr>
                        <a:t>Self-regulation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100" b="0" i="0" u="none" strike="noStrike">
                          <a:solidFill>
                            <a:srgbClr val="000000"/>
                          </a:solidFill>
                          <a:effectLst/>
                          <a:latin typeface="Calibri"/>
                        </a:rPr>
                        <a:t>210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04"/>
                  </a:ext>
                </a:extLst>
              </a:tr>
              <a:tr h="297554">
                <a:tc>
                  <a:txBody>
                    <a:bodyPr/>
                    <a:lstStyle/>
                    <a:p>
                      <a:pPr algn="ctr" fontAlgn="b"/>
                      <a:r>
                        <a:rPr lang="en-GB" sz="1100" b="0" i="0" u="none" strike="noStrike" dirty="0">
                          <a:solidFill>
                            <a:srgbClr val="000000"/>
                          </a:solidFill>
                          <a:effectLst/>
                          <a:latin typeface="Calibri"/>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Arial"/>
                        </a:rPr>
                        <a:t>Bravery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a:rPr>
                        <a:t>176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5"/>
                  </a:ext>
                </a:extLst>
              </a:tr>
              <a:tr h="297554">
                <a:tc>
                  <a:txBody>
                    <a:bodyPr/>
                    <a:lstStyle/>
                    <a:p>
                      <a:pPr algn="ctr" fontAlgn="b"/>
                      <a:r>
                        <a:rPr lang="en-GB" sz="1100" b="0" i="0" u="none" strike="noStrike" dirty="0">
                          <a:solidFill>
                            <a:srgbClr val="00000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Arial"/>
                        </a:rPr>
                        <a:t>Leadership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a:rPr>
                        <a:t>152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6"/>
                  </a:ext>
                </a:extLst>
              </a:tr>
              <a:tr h="297554">
                <a:tc>
                  <a:txBody>
                    <a:bodyPr/>
                    <a:lstStyle/>
                    <a:p>
                      <a:pPr algn="ctr" fontAlgn="b"/>
                      <a:r>
                        <a:rPr lang="en-GB" sz="1100" b="0" i="0" u="none" strike="noStrike" dirty="0">
                          <a:solidFill>
                            <a:srgbClr val="000000"/>
                          </a:solidFill>
                          <a:effectLst/>
                          <a:latin typeface="Calibri"/>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FFFF00"/>
                          </a:solidFill>
                          <a:effectLst/>
                          <a:latin typeface="Arial"/>
                        </a:rPr>
                        <a:t>Perspective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a:rPr>
                        <a:t>143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7"/>
                  </a:ext>
                </a:extLst>
              </a:tr>
              <a:tr h="297554">
                <a:tc>
                  <a:txBody>
                    <a:bodyPr/>
                    <a:lstStyle/>
                    <a:p>
                      <a:pPr algn="ctr" fontAlgn="b"/>
                      <a:r>
                        <a:rPr lang="en-GB" sz="1100" b="0" i="0" u="none" strike="noStrike" dirty="0">
                          <a:solidFill>
                            <a:srgbClr val="000000"/>
                          </a:solidFill>
                          <a:effectLst/>
                          <a:latin typeface="Calibri"/>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Arial"/>
                        </a:rPr>
                        <a:t>Social intelligence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a:rPr>
                        <a:t>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8"/>
                  </a:ext>
                </a:extLst>
              </a:tr>
              <a:tr h="297554">
                <a:tc>
                  <a:txBody>
                    <a:bodyPr/>
                    <a:lstStyle/>
                    <a:p>
                      <a:pPr algn="ctr" fontAlgn="b"/>
                      <a:r>
                        <a:rPr lang="en-GB" sz="1100" b="0" i="0" u="none" strike="noStrike" dirty="0">
                          <a:solidFill>
                            <a:srgbClr val="000000"/>
                          </a:solidFill>
                          <a:effectLst/>
                          <a:latin typeface="Calibri"/>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Arial"/>
                        </a:rPr>
                        <a:t>Curiosity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a:rPr>
                        <a:t>112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9"/>
                  </a:ext>
                </a:extLst>
              </a:tr>
              <a:tr h="312431">
                <a:tc>
                  <a:txBody>
                    <a:bodyPr/>
                    <a:lstStyle/>
                    <a:p>
                      <a:pPr algn="ctr" fontAlgn="b"/>
                      <a:r>
                        <a:rPr lang="en-GB" sz="1100" b="0" i="0" u="none" strike="noStrike" dirty="0">
                          <a:solidFill>
                            <a:srgbClr val="000000"/>
                          </a:solidFill>
                          <a:effectLst/>
                          <a:latin typeface="Calibri"/>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000000"/>
                          </a:solidFill>
                          <a:effectLst/>
                          <a:latin typeface="Arial"/>
                        </a:rPr>
                        <a:t>Love of Learning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Calibri"/>
                        </a:rPr>
                        <a:t>108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5" name="Picture 4">
            <a:extLst>
              <a:ext uri="{FF2B5EF4-FFF2-40B4-BE49-F238E27FC236}">
                <a16:creationId xmlns:a16="http://schemas.microsoft.com/office/drawing/2014/main" id="{43668D9C-710E-4F43-8267-6DC767E15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6" name="Slide Number Placeholder 6">
            <a:extLst>
              <a:ext uri="{FF2B5EF4-FFF2-40B4-BE49-F238E27FC236}">
                <a16:creationId xmlns:a16="http://schemas.microsoft.com/office/drawing/2014/main" id="{89F75103-B038-4156-AB89-A387BF9873FB}"/>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6</a:t>
            </a:fld>
            <a:endParaRPr lang="is-IS" altLang="en-US" sz="1200">
              <a:solidFill>
                <a:srgbClr val="898989"/>
              </a:solidFill>
            </a:endParaRPr>
          </a:p>
        </p:txBody>
      </p:sp>
    </p:spTree>
    <p:extLst>
      <p:ext uri="{BB962C8B-B14F-4D97-AF65-F5344CB8AC3E}">
        <p14:creationId xmlns:p14="http://schemas.microsoft.com/office/powerpoint/2010/main" val="2547711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76" y="980728"/>
            <a:ext cx="8568952" cy="634082"/>
          </a:xfrm>
        </p:spPr>
        <p:txBody>
          <a:bodyPr>
            <a:noAutofit/>
          </a:bodyPr>
          <a:lstStyle/>
          <a:p>
            <a:r>
              <a:rPr lang="en-GB" sz="2400" b="1" u="sng" dirty="0"/>
              <a:t>Virtue, Consequence and Rule-based Reasoning</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4922" y="1668804"/>
            <a:ext cx="7481659" cy="49467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918E2B1D-1721-445A-A4A3-6520534F4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76"/>
            <a:ext cx="9144000" cy="1010926"/>
          </a:xfrm>
          <a:prstGeom prst="rect">
            <a:avLst/>
          </a:prstGeom>
        </p:spPr>
      </p:pic>
      <p:sp>
        <p:nvSpPr>
          <p:cNvPr id="5" name="Slide Number Placeholder 6">
            <a:extLst>
              <a:ext uri="{FF2B5EF4-FFF2-40B4-BE49-F238E27FC236}">
                <a16:creationId xmlns:a16="http://schemas.microsoft.com/office/drawing/2014/main" id="{C5966D4A-609C-422C-ABB8-B7EF3E926231}"/>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7</a:t>
            </a:fld>
            <a:endParaRPr lang="is-IS" altLang="en-US" sz="1200">
              <a:solidFill>
                <a:srgbClr val="898989"/>
              </a:solidFill>
            </a:endParaRPr>
          </a:p>
        </p:txBody>
      </p:sp>
    </p:spTree>
    <p:extLst>
      <p:ext uri="{BB962C8B-B14F-4D97-AF65-F5344CB8AC3E}">
        <p14:creationId xmlns:p14="http://schemas.microsoft.com/office/powerpoint/2010/main" val="59316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is-IS" dirty="0"/>
              <a:t>The dip across the whole sample</a:t>
            </a:r>
            <a:endParaRPr lang="en-GB" dirty="0"/>
          </a:p>
        </p:txBody>
      </p:sp>
      <p:graphicFrame>
        <p:nvGraphicFramePr>
          <p:cNvPr id="4" name="Content Placeholder 3"/>
          <p:cNvGraphicFramePr>
            <a:graphicFrameLocks noGrp="1"/>
          </p:cNvGraphicFramePr>
          <p:nvPr>
            <p:ph idx="1"/>
          </p:nvPr>
        </p:nvGraphicFramePr>
        <p:xfrm>
          <a:off x="1907704" y="1484784"/>
          <a:ext cx="4981575" cy="1567180"/>
        </p:xfrm>
        <a:graphic>
          <a:graphicData uri="http://schemas.openxmlformats.org/drawingml/2006/table">
            <a:tbl>
              <a:tblPr firstRow="1" firstCol="1" bandRow="1">
                <a:tableStyleId>{F5AB1C69-6EDB-4FF4-983F-18BD219EF322}</a:tableStyleId>
              </a:tblPr>
              <a:tblGrid>
                <a:gridCol w="1096861">
                  <a:extLst>
                    <a:ext uri="{9D8B030D-6E8A-4147-A177-3AD203B41FA5}">
                      <a16:colId xmlns:a16="http://schemas.microsoft.com/office/drawing/2014/main" val="20000"/>
                    </a:ext>
                  </a:extLst>
                </a:gridCol>
                <a:gridCol w="1256819">
                  <a:extLst>
                    <a:ext uri="{9D8B030D-6E8A-4147-A177-3AD203B41FA5}">
                      <a16:colId xmlns:a16="http://schemas.microsoft.com/office/drawing/2014/main" val="20001"/>
                    </a:ext>
                  </a:extLst>
                </a:gridCol>
                <a:gridCol w="1485332">
                  <a:extLst>
                    <a:ext uri="{9D8B030D-6E8A-4147-A177-3AD203B41FA5}">
                      <a16:colId xmlns:a16="http://schemas.microsoft.com/office/drawing/2014/main" val="20002"/>
                    </a:ext>
                  </a:extLst>
                </a:gridCol>
                <a:gridCol w="1142563">
                  <a:extLst>
                    <a:ext uri="{9D8B030D-6E8A-4147-A177-3AD203B41FA5}">
                      <a16:colId xmlns:a16="http://schemas.microsoft.com/office/drawing/2014/main" val="20003"/>
                    </a:ext>
                  </a:extLst>
                </a:gridCol>
              </a:tblGrid>
              <a:tr h="200025">
                <a:tc gridSpan="4">
                  <a:txBody>
                    <a:bodyPr/>
                    <a:lstStyle/>
                    <a:p>
                      <a:pPr marL="0" marR="0" algn="l">
                        <a:lnSpc>
                          <a:spcPct val="115000"/>
                        </a:lnSpc>
                        <a:spcBef>
                          <a:spcPts val="0"/>
                        </a:spcBef>
                        <a:spcAft>
                          <a:spcPts val="0"/>
                        </a:spcAft>
                      </a:pPr>
                      <a:r>
                        <a:rPr lang="en-GB" sz="1100" dirty="0">
                          <a:effectLst/>
                        </a:rPr>
                        <a:t>Table 4:  Mean Scores in Character Dimensions between Different </a:t>
                      </a:r>
                      <a:r>
                        <a:rPr lang="en-GB" sz="1200" dirty="0">
                          <a:effectLst/>
                        </a:rPr>
                        <a:t>C</a:t>
                      </a:r>
                      <a:r>
                        <a:rPr lang="en-GB" sz="1100" dirty="0">
                          <a:effectLst/>
                        </a:rPr>
                        <a:t>areer Stages</a:t>
                      </a:r>
                      <a:endParaRPr lang="en-GB" sz="1200" dirty="0">
                        <a:solidFill>
                          <a:srgbClr val="365F91"/>
                        </a:solidFill>
                        <a:effectLst/>
                        <a:latin typeface="Times New Roman"/>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92100">
                <a:tc>
                  <a:txBody>
                    <a:bodyPr/>
                    <a:lstStyle/>
                    <a:p>
                      <a:pPr marL="0" marR="0" algn="l">
                        <a:lnSpc>
                          <a:spcPct val="115000"/>
                        </a:lnSpc>
                        <a:spcBef>
                          <a:spcPts val="0"/>
                        </a:spcBef>
                        <a:spcAft>
                          <a:spcPts val="0"/>
                        </a:spcAft>
                      </a:pPr>
                      <a:r>
                        <a:rPr lang="en-GB" sz="1100" u="sng" dirty="0">
                          <a:effectLst/>
                        </a:rPr>
                        <a:t>Cohort</a:t>
                      </a:r>
                      <a:endParaRPr lang="en-GB" sz="1200" dirty="0">
                        <a:solidFill>
                          <a:srgbClr val="365F91"/>
                        </a:solidFill>
                        <a:effectLst/>
                        <a:latin typeface="Times New Roman"/>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GB" sz="1100" dirty="0">
                          <a:effectLst/>
                        </a:rPr>
                        <a:t>Virtue-based reasoning</a:t>
                      </a:r>
                      <a:endParaRPr lang="en-GB" sz="1200" b="1" dirty="0">
                        <a:solidFill>
                          <a:srgbClr val="365F91"/>
                        </a:solidFill>
                        <a:effectLst/>
                        <a:latin typeface="Times New Roman"/>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GB" sz="1100" dirty="0">
                          <a:effectLst/>
                        </a:rPr>
                        <a:t>Deontological/ </a:t>
                      </a:r>
                      <a:endParaRPr lang="en-GB" sz="1200" dirty="0">
                        <a:effectLst/>
                      </a:endParaRPr>
                    </a:p>
                    <a:p>
                      <a:pPr marL="0" marR="0" algn="ctr">
                        <a:lnSpc>
                          <a:spcPct val="115000"/>
                        </a:lnSpc>
                        <a:spcBef>
                          <a:spcPts val="0"/>
                        </a:spcBef>
                        <a:spcAft>
                          <a:spcPts val="0"/>
                        </a:spcAft>
                      </a:pPr>
                      <a:r>
                        <a:rPr lang="en-GB" sz="1100" dirty="0">
                          <a:effectLst/>
                        </a:rPr>
                        <a:t>rule-based reasoning </a:t>
                      </a:r>
                      <a:endParaRPr lang="en-GB" sz="1200" b="1" dirty="0">
                        <a:solidFill>
                          <a:srgbClr val="365F91"/>
                        </a:solidFill>
                        <a:effectLst/>
                        <a:latin typeface="Times New Roman"/>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GB" sz="1100" dirty="0">
                          <a:effectLst/>
                        </a:rPr>
                        <a:t>Self-serving reasoning</a:t>
                      </a:r>
                      <a:endParaRPr lang="en-GB" sz="1200" b="1" dirty="0">
                        <a:solidFill>
                          <a:srgbClr val="365F91"/>
                        </a:solidFill>
                        <a:effectLst/>
                        <a:latin typeface="Times New Roman"/>
                        <a:ea typeface="Calibri"/>
                        <a:cs typeface="Times New Roman"/>
                      </a:endParaRPr>
                    </a:p>
                  </a:txBody>
                  <a:tcPr marL="68580" marR="68580" marT="0" marB="0" anchor="ctr"/>
                </a:tc>
                <a:extLst>
                  <a:ext uri="{0D108BD9-81ED-4DB2-BD59-A6C34878D82A}">
                    <a16:rowId xmlns:a16="http://schemas.microsoft.com/office/drawing/2014/main" val="10001"/>
                  </a:ext>
                </a:extLst>
              </a:tr>
              <a:tr h="190500">
                <a:tc>
                  <a:txBody>
                    <a:bodyPr/>
                    <a:lstStyle/>
                    <a:p>
                      <a:pPr marL="0" marR="0" algn="l">
                        <a:lnSpc>
                          <a:spcPct val="115000"/>
                        </a:lnSpc>
                        <a:spcBef>
                          <a:spcPts val="200"/>
                        </a:spcBef>
                        <a:spcAft>
                          <a:spcPts val="200"/>
                        </a:spcAft>
                      </a:pPr>
                      <a:r>
                        <a:rPr lang="en-GB" sz="1100" dirty="0">
                          <a:effectLst/>
                        </a:rPr>
                        <a:t>  Training</a:t>
                      </a:r>
                      <a:endParaRPr lang="en-GB" sz="1200" b="1" dirty="0">
                        <a:solidFill>
                          <a:srgbClr val="365F91"/>
                        </a:solidFill>
                        <a:effectLst/>
                        <a:latin typeface="Times New Roman"/>
                        <a:ea typeface="Calibri"/>
                        <a:cs typeface="Times New Roman"/>
                      </a:endParaRPr>
                    </a:p>
                  </a:txBody>
                  <a:tcPr marL="68580" marR="68580" marT="0" marB="0"/>
                </a:tc>
                <a:tc>
                  <a:txBody>
                    <a:bodyPr/>
                    <a:lstStyle/>
                    <a:p>
                      <a:pPr marL="0" marR="0" algn="ctr">
                        <a:lnSpc>
                          <a:spcPct val="115000"/>
                        </a:lnSpc>
                        <a:spcBef>
                          <a:spcPts val="200"/>
                        </a:spcBef>
                        <a:spcAft>
                          <a:spcPts val="200"/>
                        </a:spcAft>
                      </a:pPr>
                      <a:r>
                        <a:rPr lang="en-GB" sz="1100">
                          <a:effectLst/>
                        </a:rPr>
                        <a:t>0.62</a:t>
                      </a:r>
                      <a:endParaRPr lang="en-GB" sz="1200">
                        <a:solidFill>
                          <a:srgbClr val="365F91"/>
                        </a:solidFill>
                        <a:effectLst/>
                        <a:latin typeface="Times New Roman"/>
                        <a:ea typeface="Calibri"/>
                        <a:cs typeface="Times New Roman"/>
                      </a:endParaRPr>
                    </a:p>
                  </a:txBody>
                  <a:tcPr marL="68580" marR="68580" marT="0" marB="0"/>
                </a:tc>
                <a:tc>
                  <a:txBody>
                    <a:bodyPr/>
                    <a:lstStyle/>
                    <a:p>
                      <a:pPr marL="0" marR="0" algn="ctr">
                        <a:lnSpc>
                          <a:spcPct val="115000"/>
                        </a:lnSpc>
                        <a:spcBef>
                          <a:spcPts val="200"/>
                        </a:spcBef>
                        <a:spcAft>
                          <a:spcPts val="200"/>
                        </a:spcAft>
                      </a:pPr>
                      <a:r>
                        <a:rPr lang="en-GB" sz="1100">
                          <a:effectLst/>
                        </a:rPr>
                        <a:t>0.63</a:t>
                      </a:r>
                      <a:endParaRPr lang="en-GB" sz="1200">
                        <a:solidFill>
                          <a:srgbClr val="365F91"/>
                        </a:solidFill>
                        <a:effectLst/>
                        <a:latin typeface="Times New Roman"/>
                        <a:ea typeface="Calibri"/>
                        <a:cs typeface="Times New Roman"/>
                      </a:endParaRPr>
                    </a:p>
                  </a:txBody>
                  <a:tcPr marL="68580" marR="68580" marT="0" marB="0"/>
                </a:tc>
                <a:tc>
                  <a:txBody>
                    <a:bodyPr/>
                    <a:lstStyle/>
                    <a:p>
                      <a:pPr marL="0" marR="0" algn="ctr">
                        <a:lnSpc>
                          <a:spcPct val="115000"/>
                        </a:lnSpc>
                        <a:spcBef>
                          <a:spcPts val="200"/>
                        </a:spcBef>
                        <a:spcAft>
                          <a:spcPts val="200"/>
                        </a:spcAft>
                      </a:pPr>
                      <a:r>
                        <a:rPr lang="en-GB" sz="1100">
                          <a:effectLst/>
                        </a:rPr>
                        <a:t>0.28</a:t>
                      </a:r>
                      <a:endParaRPr lang="en-GB" sz="1200">
                        <a:solidFill>
                          <a:srgbClr val="365F9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190500">
                <a:tc>
                  <a:txBody>
                    <a:bodyPr/>
                    <a:lstStyle/>
                    <a:p>
                      <a:pPr marL="0" marR="0" algn="l">
                        <a:lnSpc>
                          <a:spcPct val="115000"/>
                        </a:lnSpc>
                        <a:spcBef>
                          <a:spcPts val="200"/>
                        </a:spcBef>
                        <a:spcAft>
                          <a:spcPts val="200"/>
                        </a:spcAft>
                      </a:pPr>
                      <a:r>
                        <a:rPr lang="en-GB" sz="1100" dirty="0">
                          <a:effectLst/>
                        </a:rPr>
                        <a:t>  Entry-level</a:t>
                      </a:r>
                      <a:endParaRPr lang="en-GB" sz="1200" b="1" dirty="0">
                        <a:solidFill>
                          <a:srgbClr val="365F91"/>
                        </a:solidFill>
                        <a:effectLst/>
                        <a:latin typeface="Times New Roman"/>
                        <a:ea typeface="Calibri"/>
                        <a:cs typeface="Times New Roman"/>
                      </a:endParaRPr>
                    </a:p>
                  </a:txBody>
                  <a:tcPr marL="68580" marR="68580" marT="0" marB="0"/>
                </a:tc>
                <a:tc>
                  <a:txBody>
                    <a:bodyPr/>
                    <a:lstStyle/>
                    <a:p>
                      <a:pPr marL="0" marR="0" algn="ctr">
                        <a:lnSpc>
                          <a:spcPct val="115000"/>
                        </a:lnSpc>
                        <a:spcBef>
                          <a:spcPts val="200"/>
                        </a:spcBef>
                        <a:spcAft>
                          <a:spcPts val="200"/>
                        </a:spcAft>
                      </a:pPr>
                      <a:r>
                        <a:rPr lang="en-GB" sz="1100">
                          <a:effectLst/>
                        </a:rPr>
                        <a:t>0.61</a:t>
                      </a:r>
                      <a:endParaRPr lang="en-GB" sz="1200">
                        <a:solidFill>
                          <a:srgbClr val="365F91"/>
                        </a:solidFill>
                        <a:effectLst/>
                        <a:latin typeface="Times New Roman"/>
                        <a:ea typeface="Calibri"/>
                        <a:cs typeface="Times New Roman"/>
                      </a:endParaRPr>
                    </a:p>
                  </a:txBody>
                  <a:tcPr marL="68580" marR="68580" marT="0" marB="0"/>
                </a:tc>
                <a:tc>
                  <a:txBody>
                    <a:bodyPr/>
                    <a:lstStyle/>
                    <a:p>
                      <a:pPr marL="0" marR="0" algn="ctr">
                        <a:lnSpc>
                          <a:spcPct val="115000"/>
                        </a:lnSpc>
                        <a:spcBef>
                          <a:spcPts val="200"/>
                        </a:spcBef>
                        <a:spcAft>
                          <a:spcPts val="200"/>
                        </a:spcAft>
                      </a:pPr>
                      <a:r>
                        <a:rPr lang="en-GB" sz="1100">
                          <a:effectLst/>
                        </a:rPr>
                        <a:t>0.65</a:t>
                      </a:r>
                      <a:endParaRPr lang="en-GB" sz="1200">
                        <a:solidFill>
                          <a:srgbClr val="365F91"/>
                        </a:solidFill>
                        <a:effectLst/>
                        <a:latin typeface="Times New Roman"/>
                        <a:ea typeface="Calibri"/>
                        <a:cs typeface="Times New Roman"/>
                      </a:endParaRPr>
                    </a:p>
                  </a:txBody>
                  <a:tcPr marL="68580" marR="68580" marT="0" marB="0"/>
                </a:tc>
                <a:tc>
                  <a:txBody>
                    <a:bodyPr/>
                    <a:lstStyle/>
                    <a:p>
                      <a:pPr marL="0" marR="0" algn="ctr">
                        <a:lnSpc>
                          <a:spcPct val="115000"/>
                        </a:lnSpc>
                        <a:spcBef>
                          <a:spcPts val="200"/>
                        </a:spcBef>
                        <a:spcAft>
                          <a:spcPts val="200"/>
                        </a:spcAft>
                      </a:pPr>
                      <a:r>
                        <a:rPr lang="en-GB" sz="1100">
                          <a:effectLst/>
                        </a:rPr>
                        <a:t>0.29</a:t>
                      </a:r>
                      <a:endParaRPr lang="en-GB" sz="1200">
                        <a:solidFill>
                          <a:srgbClr val="365F9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190500">
                <a:tc>
                  <a:txBody>
                    <a:bodyPr/>
                    <a:lstStyle/>
                    <a:p>
                      <a:pPr marL="0" marR="0" algn="l">
                        <a:lnSpc>
                          <a:spcPct val="115000"/>
                        </a:lnSpc>
                        <a:spcBef>
                          <a:spcPts val="200"/>
                        </a:spcBef>
                        <a:spcAft>
                          <a:spcPts val="200"/>
                        </a:spcAft>
                      </a:pPr>
                      <a:r>
                        <a:rPr lang="en-GB" sz="1100" dirty="0">
                          <a:effectLst/>
                        </a:rPr>
                        <a:t>  Established</a:t>
                      </a:r>
                      <a:endParaRPr lang="en-GB" sz="1200" b="1" dirty="0">
                        <a:solidFill>
                          <a:srgbClr val="365F91"/>
                        </a:solidFill>
                        <a:effectLst/>
                        <a:latin typeface="Times New Roman"/>
                        <a:ea typeface="Calibri"/>
                        <a:cs typeface="Times New Roman"/>
                      </a:endParaRPr>
                    </a:p>
                  </a:txBody>
                  <a:tcPr marL="68580" marR="68580" marT="0" marB="0"/>
                </a:tc>
                <a:tc>
                  <a:txBody>
                    <a:bodyPr/>
                    <a:lstStyle/>
                    <a:p>
                      <a:pPr marL="0" marR="0" algn="ctr">
                        <a:lnSpc>
                          <a:spcPct val="115000"/>
                        </a:lnSpc>
                        <a:spcBef>
                          <a:spcPts val="200"/>
                        </a:spcBef>
                        <a:spcAft>
                          <a:spcPts val="200"/>
                        </a:spcAft>
                      </a:pPr>
                      <a:r>
                        <a:rPr lang="en-GB" sz="1100">
                          <a:effectLst/>
                        </a:rPr>
                        <a:t>0.70</a:t>
                      </a:r>
                      <a:endParaRPr lang="en-GB" sz="1200">
                        <a:solidFill>
                          <a:srgbClr val="365F91"/>
                        </a:solidFill>
                        <a:effectLst/>
                        <a:latin typeface="Times New Roman"/>
                        <a:ea typeface="Calibri"/>
                        <a:cs typeface="Times New Roman"/>
                      </a:endParaRPr>
                    </a:p>
                  </a:txBody>
                  <a:tcPr marL="68580" marR="68580" marT="0" marB="0"/>
                </a:tc>
                <a:tc>
                  <a:txBody>
                    <a:bodyPr/>
                    <a:lstStyle/>
                    <a:p>
                      <a:pPr marL="0" marR="0" algn="ctr">
                        <a:lnSpc>
                          <a:spcPct val="115000"/>
                        </a:lnSpc>
                        <a:spcBef>
                          <a:spcPts val="200"/>
                        </a:spcBef>
                        <a:spcAft>
                          <a:spcPts val="200"/>
                        </a:spcAft>
                      </a:pPr>
                      <a:r>
                        <a:rPr lang="en-GB" sz="1100">
                          <a:effectLst/>
                        </a:rPr>
                        <a:t>0.63</a:t>
                      </a:r>
                      <a:endParaRPr lang="en-GB" sz="1200">
                        <a:solidFill>
                          <a:srgbClr val="365F91"/>
                        </a:solidFill>
                        <a:effectLst/>
                        <a:latin typeface="Times New Roman"/>
                        <a:ea typeface="Calibri"/>
                        <a:cs typeface="Times New Roman"/>
                      </a:endParaRPr>
                    </a:p>
                  </a:txBody>
                  <a:tcPr marL="68580" marR="68580" marT="0" marB="0"/>
                </a:tc>
                <a:tc>
                  <a:txBody>
                    <a:bodyPr/>
                    <a:lstStyle/>
                    <a:p>
                      <a:pPr marL="0" marR="0" algn="ctr">
                        <a:lnSpc>
                          <a:spcPct val="115000"/>
                        </a:lnSpc>
                        <a:spcBef>
                          <a:spcPts val="200"/>
                        </a:spcBef>
                        <a:spcAft>
                          <a:spcPts val="200"/>
                        </a:spcAft>
                      </a:pPr>
                      <a:r>
                        <a:rPr lang="en-GB" sz="1100">
                          <a:effectLst/>
                        </a:rPr>
                        <a:t>0.26</a:t>
                      </a:r>
                      <a:endParaRPr lang="en-GB" sz="1200">
                        <a:solidFill>
                          <a:srgbClr val="365F9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231775">
                <a:tc>
                  <a:txBody>
                    <a:bodyPr/>
                    <a:lstStyle/>
                    <a:p>
                      <a:pPr marL="0" marR="0" algn="l">
                        <a:lnSpc>
                          <a:spcPct val="115000"/>
                        </a:lnSpc>
                        <a:spcBef>
                          <a:spcPts val="400"/>
                        </a:spcBef>
                        <a:spcAft>
                          <a:spcPts val="0"/>
                        </a:spcAft>
                      </a:pPr>
                      <a:r>
                        <a:rPr lang="en-GB" sz="1100" dirty="0">
                          <a:effectLst/>
                        </a:rPr>
                        <a:t>F (η</a:t>
                      </a:r>
                      <a:r>
                        <a:rPr lang="en-GB" sz="1100" baseline="-25000" dirty="0">
                          <a:effectLst/>
                        </a:rPr>
                        <a:t>p</a:t>
                      </a:r>
                      <a:r>
                        <a:rPr lang="en-GB" sz="1100" baseline="30000" dirty="0">
                          <a:effectLst/>
                        </a:rPr>
                        <a:t>2</a:t>
                      </a:r>
                      <a:r>
                        <a:rPr lang="en-GB" sz="1100" dirty="0">
                          <a:effectLst/>
                        </a:rPr>
                        <a:t>)</a:t>
                      </a:r>
                      <a:endParaRPr lang="en-GB" sz="1200" b="0" dirty="0">
                        <a:solidFill>
                          <a:srgbClr val="365F91"/>
                        </a:solidFill>
                        <a:effectLst/>
                        <a:latin typeface="Times New Roman"/>
                        <a:ea typeface="Calibri"/>
                        <a:cs typeface="Times New Roman"/>
                      </a:endParaRPr>
                    </a:p>
                  </a:txBody>
                  <a:tcPr marL="68580" marR="68580" marT="0" marB="0"/>
                </a:tc>
                <a:tc>
                  <a:txBody>
                    <a:bodyPr/>
                    <a:lstStyle/>
                    <a:p>
                      <a:pPr marL="0" marR="0" algn="ctr">
                        <a:lnSpc>
                          <a:spcPct val="115000"/>
                        </a:lnSpc>
                        <a:spcBef>
                          <a:spcPts val="200"/>
                        </a:spcBef>
                        <a:spcAft>
                          <a:spcPts val="600"/>
                        </a:spcAft>
                      </a:pPr>
                      <a:r>
                        <a:rPr lang="en-GB" sz="1100">
                          <a:effectLst/>
                        </a:rPr>
                        <a:t>44.50</a:t>
                      </a:r>
                      <a:r>
                        <a:rPr lang="en-GB" sz="1100" baseline="30000">
                          <a:effectLst/>
                        </a:rPr>
                        <a:t>* </a:t>
                      </a:r>
                      <a:r>
                        <a:rPr lang="en-GB" sz="1100">
                          <a:effectLst/>
                        </a:rPr>
                        <a:t>(.01)</a:t>
                      </a:r>
                      <a:endParaRPr lang="en-GB" sz="1200">
                        <a:solidFill>
                          <a:srgbClr val="365F91"/>
                        </a:solidFill>
                        <a:effectLst/>
                        <a:latin typeface="Times New Roman"/>
                        <a:ea typeface="Calibri"/>
                        <a:cs typeface="Times New Roman"/>
                      </a:endParaRPr>
                    </a:p>
                  </a:txBody>
                  <a:tcPr marL="68580" marR="68580" marT="0" marB="0"/>
                </a:tc>
                <a:tc>
                  <a:txBody>
                    <a:bodyPr/>
                    <a:lstStyle/>
                    <a:p>
                      <a:pPr marL="0" marR="0" algn="ctr">
                        <a:lnSpc>
                          <a:spcPct val="115000"/>
                        </a:lnSpc>
                        <a:spcBef>
                          <a:spcPts val="200"/>
                        </a:spcBef>
                        <a:spcAft>
                          <a:spcPts val="600"/>
                        </a:spcAft>
                      </a:pPr>
                      <a:r>
                        <a:rPr lang="en-GB" sz="1100">
                          <a:effectLst/>
                        </a:rPr>
                        <a:t>2.71</a:t>
                      </a:r>
                      <a:r>
                        <a:rPr lang="en-GB" sz="1100" baseline="30000">
                          <a:effectLst/>
                        </a:rPr>
                        <a:t> </a:t>
                      </a:r>
                      <a:r>
                        <a:rPr lang="en-GB" sz="1100">
                          <a:effectLst/>
                        </a:rPr>
                        <a:t>(.00)</a:t>
                      </a:r>
                      <a:endParaRPr lang="en-GB" sz="1200">
                        <a:solidFill>
                          <a:srgbClr val="365F91"/>
                        </a:solidFill>
                        <a:effectLst/>
                        <a:latin typeface="Times New Roman"/>
                        <a:ea typeface="Calibri"/>
                        <a:cs typeface="Times New Roman"/>
                      </a:endParaRPr>
                    </a:p>
                  </a:txBody>
                  <a:tcPr marL="68580" marR="68580" marT="0" marB="0"/>
                </a:tc>
                <a:tc>
                  <a:txBody>
                    <a:bodyPr/>
                    <a:lstStyle/>
                    <a:p>
                      <a:pPr marL="0" marR="0" algn="ctr">
                        <a:lnSpc>
                          <a:spcPct val="115000"/>
                        </a:lnSpc>
                        <a:spcBef>
                          <a:spcPts val="200"/>
                        </a:spcBef>
                        <a:spcAft>
                          <a:spcPts val="600"/>
                        </a:spcAft>
                      </a:pPr>
                      <a:r>
                        <a:rPr lang="en-GB" sz="1100">
                          <a:effectLst/>
                        </a:rPr>
                        <a:t>10.81</a:t>
                      </a:r>
                      <a:r>
                        <a:rPr lang="en-GB" sz="1100" baseline="30000">
                          <a:effectLst/>
                        </a:rPr>
                        <a:t>*</a:t>
                      </a:r>
                      <a:r>
                        <a:rPr lang="en-GB" sz="1100">
                          <a:effectLst/>
                        </a:rPr>
                        <a:t> (.01)</a:t>
                      </a:r>
                      <a:endParaRPr lang="en-GB" sz="1200">
                        <a:solidFill>
                          <a:srgbClr val="365F9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190500">
                <a:tc gridSpan="4">
                  <a:txBody>
                    <a:bodyPr/>
                    <a:lstStyle/>
                    <a:p>
                      <a:pPr marL="0" marR="0" algn="l">
                        <a:lnSpc>
                          <a:spcPct val="115000"/>
                        </a:lnSpc>
                        <a:spcBef>
                          <a:spcPts val="0"/>
                        </a:spcBef>
                        <a:spcAft>
                          <a:spcPts val="0"/>
                        </a:spcAft>
                      </a:pPr>
                      <a:r>
                        <a:rPr lang="en-GB" sz="1100" dirty="0">
                          <a:effectLst/>
                        </a:rPr>
                        <a:t>Note. </a:t>
                      </a:r>
                      <a:r>
                        <a:rPr lang="en-GB" sz="1100" baseline="30000" dirty="0">
                          <a:effectLst/>
                        </a:rPr>
                        <a:t>*</a:t>
                      </a:r>
                      <a:r>
                        <a:rPr lang="en-GB" sz="1100" dirty="0">
                          <a:effectLst/>
                        </a:rPr>
                        <a:t>p &lt;.001.   </a:t>
                      </a:r>
                      <a:endParaRPr lang="en-GB" sz="1200" dirty="0">
                        <a:solidFill>
                          <a:srgbClr val="365F91"/>
                        </a:solidFill>
                        <a:effectLst/>
                        <a:latin typeface="Times New Roman"/>
                        <a:ea typeface="Calibri"/>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bl>
          </a:graphicData>
        </a:graphic>
      </p:graphicFrame>
      <p:graphicFrame>
        <p:nvGraphicFramePr>
          <p:cNvPr id="6" name="Chart 5"/>
          <p:cNvGraphicFramePr/>
          <p:nvPr/>
        </p:nvGraphicFramePr>
        <p:xfrm>
          <a:off x="1979712" y="3645024"/>
          <a:ext cx="4968552"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593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27584" y="2492896"/>
            <a:ext cx="7920880" cy="4525963"/>
          </a:xfrm>
        </p:spPr>
        <p:txBody>
          <a:bodyPr>
            <a:noAutofit/>
          </a:bodyPr>
          <a:lstStyle/>
          <a:p>
            <a:pPr marL="457200" lvl="1" indent="0">
              <a:buNone/>
            </a:pPr>
            <a:endParaRPr lang="en-GB" i="1" dirty="0"/>
          </a:p>
          <a:p>
            <a:pPr marL="457200" lvl="1" indent="0">
              <a:buNone/>
            </a:pPr>
            <a:endParaRPr lang="en-GB" i="1" dirty="0"/>
          </a:p>
          <a:p>
            <a:pPr marL="0" indent="0">
              <a:buNone/>
            </a:pPr>
            <a:endParaRPr lang="en-GB" dirty="0"/>
          </a:p>
          <a:p>
            <a:pPr marL="0" indent="0">
              <a:buNone/>
            </a:pPr>
            <a:endParaRPr lang="en-GB" sz="2800" dirty="0"/>
          </a:p>
          <a:p>
            <a:pPr marL="0" indent="0">
              <a:buNone/>
            </a:pPr>
            <a:endParaRPr lang="en-GB" sz="2400" dirty="0"/>
          </a:p>
          <a:p>
            <a:pPr marL="0" indent="0">
              <a:buNone/>
            </a:pPr>
            <a:endParaRPr lang="en-GB" sz="2400" dirty="0"/>
          </a:p>
        </p:txBody>
      </p:sp>
      <p:sp>
        <p:nvSpPr>
          <p:cNvPr id="12" name="Title 1"/>
          <p:cNvSpPr txBox="1">
            <a:spLocks/>
          </p:cNvSpPr>
          <p:nvPr/>
        </p:nvSpPr>
        <p:spPr>
          <a:xfrm>
            <a:off x="467544" y="1340768"/>
            <a:ext cx="82296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0" i="0" u="none" strike="noStrike" kern="1200" cap="none" spc="0" normalizeH="0" baseline="0" noProof="0" dirty="0">
              <a:ln>
                <a:noFill/>
              </a:ln>
              <a:solidFill>
                <a:srgbClr val="1F497D"/>
              </a:solidFill>
              <a:effectLst/>
              <a:uLnTx/>
              <a:uFillTx/>
              <a:latin typeface="Calibri Light" panose="020F0302020204030204"/>
              <a:ea typeface="+mj-ea"/>
              <a:cs typeface="+mj-cs"/>
            </a:endParaRPr>
          </a:p>
        </p:txBody>
      </p:sp>
      <p:pic>
        <p:nvPicPr>
          <p:cNvPr id="4" name="Picture 3">
            <a:extLst>
              <a:ext uri="{FF2B5EF4-FFF2-40B4-BE49-F238E27FC236}">
                <a16:creationId xmlns:a16="http://schemas.microsoft.com/office/drawing/2014/main" id="{CEDE7BF1-FA35-43EC-A9CF-B67B959830FD}"/>
              </a:ext>
            </a:extLst>
          </p:cNvPr>
          <p:cNvPicPr>
            <a:picLocks noChangeAspect="1"/>
          </p:cNvPicPr>
          <p:nvPr/>
        </p:nvPicPr>
        <p:blipFill rotWithShape="1">
          <a:blip r:embed="rId3"/>
          <a:srcRect l="4306" t="10488" r="3817" b="20611"/>
          <a:stretch/>
        </p:blipFill>
        <p:spPr>
          <a:xfrm>
            <a:off x="241300" y="2331577"/>
            <a:ext cx="8507164" cy="4179279"/>
          </a:xfrm>
          <a:prstGeom prst="rect">
            <a:avLst/>
          </a:prstGeom>
        </p:spPr>
      </p:pic>
      <p:sp>
        <p:nvSpPr>
          <p:cNvPr id="5" name="TextBox 4">
            <a:extLst>
              <a:ext uri="{FF2B5EF4-FFF2-40B4-BE49-F238E27FC236}">
                <a16:creationId xmlns:a16="http://schemas.microsoft.com/office/drawing/2014/main" id="{47882EE1-3EF9-4BAB-BADA-47BBC9C18124}"/>
              </a:ext>
            </a:extLst>
          </p:cNvPr>
          <p:cNvSpPr txBox="1"/>
          <p:nvPr/>
        </p:nvSpPr>
        <p:spPr>
          <a:xfrm>
            <a:off x="179512" y="1177407"/>
            <a:ext cx="8789798"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effectLst/>
                <a:uLnTx/>
                <a:uFillTx/>
                <a:latin typeface="+mj-lt"/>
                <a:ea typeface="+mn-ea"/>
                <a:cs typeface="+mn-cs"/>
              </a:rPr>
              <a:t>Standardised Mean Differences in Professional Purpose Across Six Professions</a:t>
            </a:r>
          </a:p>
        </p:txBody>
      </p:sp>
      <p:sp>
        <p:nvSpPr>
          <p:cNvPr id="2" name="TextBox 1">
            <a:extLst>
              <a:ext uri="{FF2B5EF4-FFF2-40B4-BE49-F238E27FC236}">
                <a16:creationId xmlns:a16="http://schemas.microsoft.com/office/drawing/2014/main" id="{4C751F51-8A35-4AE0-96CA-1FEBDBC5DFEE}"/>
              </a:ext>
            </a:extLst>
          </p:cNvPr>
          <p:cNvSpPr txBox="1"/>
          <p:nvPr/>
        </p:nvSpPr>
        <p:spPr>
          <a:xfrm>
            <a:off x="1432541" y="4067985"/>
            <a:ext cx="1290605" cy="3768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Doctors</a:t>
            </a:r>
          </a:p>
        </p:txBody>
      </p:sp>
      <p:sp>
        <p:nvSpPr>
          <p:cNvPr id="11" name="TextBox 10">
            <a:extLst>
              <a:ext uri="{FF2B5EF4-FFF2-40B4-BE49-F238E27FC236}">
                <a16:creationId xmlns:a16="http://schemas.microsoft.com/office/drawing/2014/main" id="{945628F3-C165-4FC0-9C9E-3950FFBA60C8}"/>
              </a:ext>
            </a:extLst>
          </p:cNvPr>
          <p:cNvSpPr txBox="1"/>
          <p:nvPr/>
        </p:nvSpPr>
        <p:spPr>
          <a:xfrm>
            <a:off x="2606407" y="4058059"/>
            <a:ext cx="1290605" cy="3768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Lawyers</a:t>
            </a:r>
          </a:p>
        </p:txBody>
      </p:sp>
      <p:sp>
        <p:nvSpPr>
          <p:cNvPr id="13" name="TextBox 12">
            <a:extLst>
              <a:ext uri="{FF2B5EF4-FFF2-40B4-BE49-F238E27FC236}">
                <a16:creationId xmlns:a16="http://schemas.microsoft.com/office/drawing/2014/main" id="{0A1672CE-DC63-4411-A08C-9294FD4D766A}"/>
              </a:ext>
            </a:extLst>
          </p:cNvPr>
          <p:cNvSpPr txBox="1"/>
          <p:nvPr/>
        </p:nvSpPr>
        <p:spPr>
          <a:xfrm>
            <a:off x="3817948" y="4444793"/>
            <a:ext cx="1290605" cy="3768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Teachers</a:t>
            </a:r>
          </a:p>
        </p:txBody>
      </p:sp>
      <p:sp>
        <p:nvSpPr>
          <p:cNvPr id="14" name="TextBox 13">
            <a:extLst>
              <a:ext uri="{FF2B5EF4-FFF2-40B4-BE49-F238E27FC236}">
                <a16:creationId xmlns:a16="http://schemas.microsoft.com/office/drawing/2014/main" id="{00F3E391-8100-45A0-8E48-22DDA4886216}"/>
              </a:ext>
            </a:extLst>
          </p:cNvPr>
          <p:cNvSpPr txBox="1"/>
          <p:nvPr/>
        </p:nvSpPr>
        <p:spPr>
          <a:xfrm>
            <a:off x="5020641" y="4085257"/>
            <a:ext cx="1290605" cy="3768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Business</a:t>
            </a:r>
          </a:p>
        </p:txBody>
      </p:sp>
      <p:sp>
        <p:nvSpPr>
          <p:cNvPr id="15" name="TextBox 14">
            <a:extLst>
              <a:ext uri="{FF2B5EF4-FFF2-40B4-BE49-F238E27FC236}">
                <a16:creationId xmlns:a16="http://schemas.microsoft.com/office/drawing/2014/main" id="{40E5F11D-F4AA-4939-A3A6-30A4F9D6BD2E}"/>
              </a:ext>
            </a:extLst>
          </p:cNvPr>
          <p:cNvSpPr txBox="1"/>
          <p:nvPr/>
        </p:nvSpPr>
        <p:spPr>
          <a:xfrm>
            <a:off x="6284892" y="4439927"/>
            <a:ext cx="1290605" cy="3768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Nurses</a:t>
            </a:r>
          </a:p>
        </p:txBody>
      </p:sp>
      <p:sp>
        <p:nvSpPr>
          <p:cNvPr id="16" name="TextBox 15">
            <a:extLst>
              <a:ext uri="{FF2B5EF4-FFF2-40B4-BE49-F238E27FC236}">
                <a16:creationId xmlns:a16="http://schemas.microsoft.com/office/drawing/2014/main" id="{8D4FC6B2-66A6-4F88-9E48-16A9B8C2CB0D}"/>
              </a:ext>
            </a:extLst>
          </p:cNvPr>
          <p:cNvSpPr txBox="1"/>
          <p:nvPr/>
        </p:nvSpPr>
        <p:spPr>
          <a:xfrm>
            <a:off x="7548446" y="3872621"/>
            <a:ext cx="93003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Police Officers</a:t>
            </a:r>
          </a:p>
        </p:txBody>
      </p:sp>
      <p:sp>
        <p:nvSpPr>
          <p:cNvPr id="17" name="TextBox 16">
            <a:extLst>
              <a:ext uri="{FF2B5EF4-FFF2-40B4-BE49-F238E27FC236}">
                <a16:creationId xmlns:a16="http://schemas.microsoft.com/office/drawing/2014/main" id="{4DA774B5-3D81-4D71-920E-30400FC822F5}"/>
              </a:ext>
            </a:extLst>
          </p:cNvPr>
          <p:cNvSpPr txBox="1"/>
          <p:nvPr/>
        </p:nvSpPr>
        <p:spPr>
          <a:xfrm>
            <a:off x="1443491" y="4619760"/>
            <a:ext cx="1290605" cy="3768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-0.042</a:t>
            </a:r>
          </a:p>
        </p:txBody>
      </p:sp>
      <p:sp>
        <p:nvSpPr>
          <p:cNvPr id="18" name="TextBox 17">
            <a:extLst>
              <a:ext uri="{FF2B5EF4-FFF2-40B4-BE49-F238E27FC236}">
                <a16:creationId xmlns:a16="http://schemas.microsoft.com/office/drawing/2014/main" id="{3A4C08A8-84D4-4333-B19D-36C593C17E71}"/>
              </a:ext>
            </a:extLst>
          </p:cNvPr>
          <p:cNvSpPr txBox="1"/>
          <p:nvPr/>
        </p:nvSpPr>
        <p:spPr>
          <a:xfrm>
            <a:off x="2723146" y="6125517"/>
            <a:ext cx="1290605" cy="3768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-0.424</a:t>
            </a:r>
          </a:p>
        </p:txBody>
      </p:sp>
      <p:sp>
        <p:nvSpPr>
          <p:cNvPr id="19" name="TextBox 18">
            <a:extLst>
              <a:ext uri="{FF2B5EF4-FFF2-40B4-BE49-F238E27FC236}">
                <a16:creationId xmlns:a16="http://schemas.microsoft.com/office/drawing/2014/main" id="{DA4500C7-072F-437A-957E-9D4D4488D26B}"/>
              </a:ext>
            </a:extLst>
          </p:cNvPr>
          <p:cNvSpPr txBox="1"/>
          <p:nvPr/>
        </p:nvSpPr>
        <p:spPr>
          <a:xfrm>
            <a:off x="3937041" y="2385778"/>
            <a:ext cx="1290605" cy="3768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0.439</a:t>
            </a:r>
          </a:p>
        </p:txBody>
      </p:sp>
      <p:sp>
        <p:nvSpPr>
          <p:cNvPr id="20" name="TextBox 19">
            <a:extLst>
              <a:ext uri="{FF2B5EF4-FFF2-40B4-BE49-F238E27FC236}">
                <a16:creationId xmlns:a16="http://schemas.microsoft.com/office/drawing/2014/main" id="{A34F602D-630D-47C6-AC78-792B05363FA1}"/>
              </a:ext>
            </a:extLst>
          </p:cNvPr>
          <p:cNvSpPr txBox="1"/>
          <p:nvPr/>
        </p:nvSpPr>
        <p:spPr>
          <a:xfrm>
            <a:off x="5111927" y="4708834"/>
            <a:ext cx="1290605" cy="3768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-0.057</a:t>
            </a:r>
          </a:p>
        </p:txBody>
      </p:sp>
      <p:sp>
        <p:nvSpPr>
          <p:cNvPr id="21" name="TextBox 20">
            <a:extLst>
              <a:ext uri="{FF2B5EF4-FFF2-40B4-BE49-F238E27FC236}">
                <a16:creationId xmlns:a16="http://schemas.microsoft.com/office/drawing/2014/main" id="{7719D59B-EE76-41EE-914E-A528CBC4B4B6}"/>
              </a:ext>
            </a:extLst>
          </p:cNvPr>
          <p:cNvSpPr txBox="1"/>
          <p:nvPr/>
        </p:nvSpPr>
        <p:spPr>
          <a:xfrm>
            <a:off x="6357386" y="3089604"/>
            <a:ext cx="1290605" cy="3768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0.260</a:t>
            </a:r>
          </a:p>
        </p:txBody>
      </p:sp>
      <p:sp>
        <p:nvSpPr>
          <p:cNvPr id="22" name="TextBox 21">
            <a:extLst>
              <a:ext uri="{FF2B5EF4-FFF2-40B4-BE49-F238E27FC236}">
                <a16:creationId xmlns:a16="http://schemas.microsoft.com/office/drawing/2014/main" id="{540D948B-D705-488D-916B-63570CA8A962}"/>
              </a:ext>
            </a:extLst>
          </p:cNvPr>
          <p:cNvSpPr txBox="1"/>
          <p:nvPr/>
        </p:nvSpPr>
        <p:spPr>
          <a:xfrm>
            <a:off x="7634078" y="4798856"/>
            <a:ext cx="1290605" cy="3768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-0.075</a:t>
            </a:r>
          </a:p>
        </p:txBody>
      </p:sp>
      <p:pic>
        <p:nvPicPr>
          <p:cNvPr id="23" name="Picture 22">
            <a:extLst>
              <a:ext uri="{FF2B5EF4-FFF2-40B4-BE49-F238E27FC236}">
                <a16:creationId xmlns:a16="http://schemas.microsoft.com/office/drawing/2014/main" id="{20557214-6353-4559-B68D-F4BBBC0C988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02743" y="16242"/>
            <a:ext cx="4538514" cy="1035409"/>
          </a:xfrm>
          <a:prstGeom prst="rect">
            <a:avLst/>
          </a:prstGeom>
        </p:spPr>
      </p:pic>
      <p:pic>
        <p:nvPicPr>
          <p:cNvPr id="24" name="Picture 23">
            <a:extLst>
              <a:ext uri="{FF2B5EF4-FFF2-40B4-BE49-F238E27FC236}">
                <a16:creationId xmlns:a16="http://schemas.microsoft.com/office/drawing/2014/main" id="{105BF6D8-5356-4480-917A-557599800F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1010926"/>
          </a:xfrm>
          <a:prstGeom prst="rect">
            <a:avLst/>
          </a:prstGeom>
        </p:spPr>
      </p:pic>
      <p:sp>
        <p:nvSpPr>
          <p:cNvPr id="25" name="Slide Number Placeholder 6">
            <a:extLst>
              <a:ext uri="{FF2B5EF4-FFF2-40B4-BE49-F238E27FC236}">
                <a16:creationId xmlns:a16="http://schemas.microsoft.com/office/drawing/2014/main" id="{9DC16B68-8381-4E6C-ABF7-FA22FFCC84EB}"/>
              </a:ext>
            </a:extLst>
          </p:cNvPr>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2DEB22D-0D48-44E7-91A1-B18F6AF3DB34}" type="slidenum">
              <a:rPr lang="is-IS" altLang="en-US" sz="1200" smtClean="0">
                <a:solidFill>
                  <a:srgbClr val="898989"/>
                </a:solidFill>
              </a:rPr>
              <a:pPr eaLnBrk="1" hangingPunct="1">
                <a:spcBef>
                  <a:spcPct val="0"/>
                </a:spcBef>
                <a:buFontTx/>
                <a:buNone/>
              </a:pPr>
              <a:t>9</a:t>
            </a:fld>
            <a:endParaRPr lang="is-IS" altLang="en-US" sz="1200">
              <a:solidFill>
                <a:srgbClr val="898989"/>
              </a:solidFill>
            </a:endParaRPr>
          </a:p>
        </p:txBody>
      </p:sp>
    </p:spTree>
    <p:extLst>
      <p:ext uri="{BB962C8B-B14F-4D97-AF65-F5344CB8AC3E}">
        <p14:creationId xmlns:p14="http://schemas.microsoft.com/office/powerpoint/2010/main" val="3970285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578</TotalTime>
  <Words>2187</Words>
  <Application>Microsoft Office PowerPoint</Application>
  <PresentationFormat>On-screen Show (4:3)</PresentationFormat>
  <Paragraphs>271</Paragraphs>
  <Slides>23</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Office Theme</vt:lpstr>
      <vt:lpstr>Document</vt:lpstr>
      <vt:lpstr>Aristotelian practical wisdom (phronesis) as the key to professional ethics in teaching</vt:lpstr>
      <vt:lpstr>Our research with students and professionals on professional ethics</vt:lpstr>
      <vt:lpstr>              Plan of today‘s lecture   </vt:lpstr>
      <vt:lpstr>Most general finding among teachers</vt:lpstr>
      <vt:lpstr>What should professional ethics in  teaching be about?</vt:lpstr>
      <vt:lpstr>Mismatch Between Professional and Personal Virtues</vt:lpstr>
      <vt:lpstr>Virtue, Consequence and Rule-based Reasoning</vt:lpstr>
      <vt:lpstr>The dip across the whole sample</vt:lpstr>
      <vt:lpstr>PowerPoint Presentation</vt:lpstr>
      <vt:lpstr>Professional Purpose</vt:lpstr>
      <vt:lpstr>Basic question: What is most important method of professional ethics education for teacher trainees on an Aristotelian view?</vt:lpstr>
      <vt:lpstr>   What is  Aristotelian phronesis? </vt:lpstr>
      <vt:lpstr>Domains of Virtue</vt:lpstr>
      <vt:lpstr>PowerPoint Presentation</vt:lpstr>
      <vt:lpstr>PowerPoint Presentation</vt:lpstr>
      <vt:lpstr>Further complication: Collective phronesis</vt:lpstr>
      <vt:lpstr>PowerPoint Presentation</vt:lpstr>
      <vt:lpstr>PowerPoint Presentation</vt:lpstr>
      <vt:lpstr>    All very promising, but various PROBLEMS remain... </vt:lpstr>
      <vt:lpstr>Problems II </vt:lpstr>
      <vt:lpstr>Problems III  </vt:lpstr>
      <vt:lpstr>Conclusion  </vt:lpstr>
      <vt:lpstr>Latest materials on virtue-based professional ethics from the Jubilee Centre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Phronesis as an Ideal in Professional Medical Ethics: Some Preliminary Positionings and Problematics</dc:title>
  <dc:creator>Tsai</dc:creator>
  <cp:lastModifiedBy>Kristjan Kristjansson</cp:lastModifiedBy>
  <cp:revision>64</cp:revision>
  <dcterms:created xsi:type="dcterms:W3CDTF">2015-05-09T09:02:42Z</dcterms:created>
  <dcterms:modified xsi:type="dcterms:W3CDTF">2023-09-17T10:39:28Z</dcterms:modified>
</cp:coreProperties>
</file>