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D092B4-06A4-4D02-9000-D73470299907}">
          <p14:sldIdLst>
            <p14:sldId id="256"/>
            <p14:sldId id="257"/>
            <p14:sldId id="259"/>
            <p14:sldId id="258"/>
            <p14:sldId id="260"/>
            <p14:sldId id="261"/>
            <p14:sldId id="262"/>
          </p14:sldIdLst>
        </p14:section>
        <p14:section name="Untitled Section" id="{B93D71AF-23B7-491A-8D41-D64E8E659E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1" d="100"/>
          <a:sy n="81" d="100"/>
        </p:scale>
        <p:origin x="6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28/05/2020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37917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2770" y="2760786"/>
            <a:ext cx="5119710" cy="1856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3992471" y="4386151"/>
            <a:ext cx="4220307" cy="461665"/>
          </a:xfrm>
          <a:prstGeom prst="rect">
            <a:avLst/>
          </a:prstGeom>
          <a:noFill/>
        </p:spPr>
        <p:txBody>
          <a:bodyPr wrap="square" rtlCol="0">
            <a:spAutoFit/>
          </a:bodyPr>
          <a:lstStyle/>
          <a:p>
            <a:pPr algn="ctr"/>
            <a:r>
              <a:rPr lang="en-GB" sz="2400" b="1" dirty="0"/>
              <a:t>How can you respond? </a:t>
            </a:r>
          </a:p>
        </p:txBody>
      </p:sp>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8" name="Rectangle 7"/>
          <p:cNvSpPr/>
          <p:nvPr/>
        </p:nvSpPr>
        <p:spPr>
          <a:xfrm>
            <a:off x="753207" y="1582460"/>
            <a:ext cx="7537939" cy="4031873"/>
          </a:xfrm>
          <a:prstGeom prst="rect">
            <a:avLst/>
          </a:prstGeom>
        </p:spPr>
        <p:txBody>
          <a:bodyPr wrap="square">
            <a:spAutoFit/>
          </a:bodyPr>
          <a:lstStyle/>
          <a:p>
            <a:pPr lvl="0" eaLnBrk="0" fontAlgn="base" hangingPunct="0">
              <a:spcBef>
                <a:spcPct val="0"/>
              </a:spcBef>
              <a:spcAft>
                <a:spcPct val="0"/>
              </a:spcAft>
            </a:pPr>
            <a:r>
              <a:rPr lang="en-US" altLang="en-US" sz="2400" dirty="0">
                <a:ea typeface="Arial" panose="020B0604020202020204" pitchFamily="34" charset="0"/>
              </a:rPr>
              <a:t>Think back to the previous session which introduced the idea of cyber bullying. </a:t>
            </a:r>
          </a:p>
          <a:p>
            <a:pPr lvl="0" eaLnBrk="0" fontAlgn="base" hangingPunct="0">
              <a:spcBef>
                <a:spcPct val="0"/>
              </a:spcBef>
              <a:spcAft>
                <a:spcPct val="0"/>
              </a:spcAft>
            </a:pPr>
            <a:endParaRPr lang="en-US" altLang="en-US" sz="2400" dirty="0">
              <a:ea typeface="Arial" panose="020B0604020202020204" pitchFamily="34" charset="0"/>
            </a:endParaRPr>
          </a:p>
          <a:p>
            <a:pPr lvl="0" eaLnBrk="0" fontAlgn="base" hangingPunct="0">
              <a:spcBef>
                <a:spcPct val="0"/>
              </a:spcBef>
              <a:spcAft>
                <a:spcPct val="0"/>
              </a:spcAft>
            </a:pPr>
            <a:endParaRPr lang="en-US" altLang="en-US" sz="2400" dirty="0">
              <a:ea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pPr>
            <a:r>
              <a:rPr lang="en-US" altLang="en-US" sz="2400" dirty="0">
                <a:ea typeface="Arial" panose="020B0604020202020204" pitchFamily="34" charset="0"/>
              </a:rPr>
              <a:t>Can you come up with a definition of cyberbullying?</a:t>
            </a:r>
            <a:endParaRPr lang="en-US" altLang="en-US" sz="2400" dirty="0"/>
          </a:p>
          <a:p>
            <a:pPr lvl="0" eaLnBrk="0" fontAlgn="base" hangingPunct="0">
              <a:spcBef>
                <a:spcPct val="0"/>
              </a:spcBef>
              <a:spcAft>
                <a:spcPct val="0"/>
              </a:spcAft>
            </a:pPr>
            <a:endParaRPr lang="en-GB" altLang="en-US" sz="2400" dirty="0"/>
          </a:p>
          <a:p>
            <a:pPr lvl="0" eaLnBrk="0" fontAlgn="base" hangingPunct="0">
              <a:spcBef>
                <a:spcPct val="0"/>
              </a:spcBef>
              <a:spcAft>
                <a:spcPct val="0"/>
              </a:spcAft>
            </a:pPr>
            <a:endParaRPr lang="en-GB" altLang="en-US" sz="2400" dirty="0"/>
          </a:p>
          <a:p>
            <a:pPr marL="342900" lvl="0" indent="-342900" eaLnBrk="0" fontAlgn="base" hangingPunct="0">
              <a:spcBef>
                <a:spcPct val="0"/>
              </a:spcBef>
              <a:spcAft>
                <a:spcPct val="0"/>
              </a:spcAft>
              <a:buFont typeface="Arial" panose="020B0604020202020204" pitchFamily="34" charset="0"/>
              <a:buChar char="•"/>
            </a:pPr>
            <a:r>
              <a:rPr lang="en-US" altLang="en-US" sz="2400" dirty="0">
                <a:ea typeface="Arial" panose="020B0604020202020204" pitchFamily="34" charset="0"/>
              </a:rPr>
              <a:t>How does it compare to the definition in the student text book?  </a:t>
            </a:r>
            <a:endParaRPr lang="en-GB" altLang="en-US" sz="2400" dirty="0"/>
          </a:p>
          <a:p>
            <a:pPr lvl="0" eaLnBrk="0" fontAlgn="base" hangingPunct="0">
              <a:spcBef>
                <a:spcPct val="0"/>
              </a:spcBef>
              <a:spcAft>
                <a:spcPct val="0"/>
              </a:spcAft>
            </a:pPr>
            <a:endParaRPr lang="en-GB" altLang="en-US" sz="4000" dirty="0"/>
          </a:p>
        </p:txBody>
      </p:sp>
      <p:pic>
        <p:nvPicPr>
          <p:cNvPr id="2" name="Picture 1"/>
          <p:cNvPicPr>
            <a:picLocks noChangeAspect="1"/>
          </p:cNvPicPr>
          <p:nvPr/>
        </p:nvPicPr>
        <p:blipFill>
          <a:blip r:embed="rId5"/>
          <a:stretch>
            <a:fillRect/>
          </a:stretch>
        </p:blipFill>
        <p:spPr>
          <a:xfrm>
            <a:off x="8890855" y="1713909"/>
            <a:ext cx="2657475" cy="3038475"/>
          </a:xfrm>
          <a:prstGeom prst="rect">
            <a:avLst/>
          </a:prstGeom>
        </p:spPr>
      </p:pic>
      <p:pic>
        <p:nvPicPr>
          <p:cNvPr id="9" name="Picture 8"/>
          <p:cNvPicPr>
            <a:picLocks noChangeAspect="1"/>
          </p:cNvPicPr>
          <p:nvPr/>
        </p:nvPicPr>
        <p:blipFill>
          <a:blip r:embed="rId6"/>
          <a:stretch>
            <a:fillRect/>
          </a:stretch>
        </p:blipFill>
        <p:spPr>
          <a:xfrm>
            <a:off x="3732806" y="5054385"/>
            <a:ext cx="1578739" cy="1578739"/>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598746" y="5545022"/>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2" name="Rectangle 1"/>
          <p:cNvSpPr/>
          <p:nvPr/>
        </p:nvSpPr>
        <p:spPr>
          <a:xfrm>
            <a:off x="560972" y="1206859"/>
            <a:ext cx="7625839" cy="503215"/>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Calibri" panose="020F0502020204030204" pitchFamily="34" charset="0"/>
              </a:rPr>
              <a:t>Case Study: Alex Holmes</a:t>
            </a:r>
            <a:endParaRPr lang="en-GB" sz="2400" kern="1400" dirty="0">
              <a:solidFill>
                <a:srgbClr val="000000"/>
              </a:solidFill>
              <a:latin typeface="Calibri" panose="020F0502020204030204" pitchFamily="34" charset="0"/>
            </a:endParaRPr>
          </a:p>
        </p:txBody>
      </p:sp>
      <p:sp>
        <p:nvSpPr>
          <p:cNvPr id="3" name="TextBox 2"/>
          <p:cNvSpPr txBox="1"/>
          <p:nvPr/>
        </p:nvSpPr>
        <p:spPr>
          <a:xfrm>
            <a:off x="560972" y="1770787"/>
            <a:ext cx="8723705" cy="4524315"/>
          </a:xfrm>
          <a:prstGeom prst="rect">
            <a:avLst/>
          </a:prstGeom>
          <a:noFill/>
        </p:spPr>
        <p:txBody>
          <a:bodyPr wrap="square" rtlCol="0">
            <a:spAutoFit/>
          </a:bodyPr>
          <a:lstStyle/>
          <a:p>
            <a:r>
              <a:rPr lang="en-GB" dirty="0"/>
              <a:t>When I was at school, I suffered from racist bullying. My dad’s side of the family is from Jamaica &amp; my mum’s side from Spain. It made me feel shy, isolated and depressed. I can remember going home in tears quite often because of the bullying. As a 9 year old boy called Daniel reminded me recently, “It can feel like you’re a planet and you’ve been sucked into this internal realm of darkness.”</a:t>
            </a:r>
          </a:p>
          <a:p>
            <a:endParaRPr lang="en-GB" dirty="0"/>
          </a:p>
          <a:p>
            <a:r>
              <a:rPr lang="en-GB" dirty="0"/>
              <a:t>I was lucky as the Internet over wasn’t as big as it is now. There wasn’t Snapchat, there was </a:t>
            </a:r>
            <a:r>
              <a:rPr lang="en-GB" dirty="0" err="1"/>
              <a:t>MySpace</a:t>
            </a:r>
            <a:r>
              <a:rPr lang="en-GB" dirty="0"/>
              <a:t>. Apart from that, I could at least go home and escape the bullying.</a:t>
            </a:r>
          </a:p>
          <a:p>
            <a:endParaRPr lang="en-GB" dirty="0"/>
          </a:p>
          <a:p>
            <a:r>
              <a:rPr lang="en-GB" dirty="0"/>
              <a:t>When I was at home I had an idea: Anti-Bullying Ambassadors.</a:t>
            </a:r>
          </a:p>
          <a:p>
            <a:endParaRPr lang="en-GB" dirty="0"/>
          </a:p>
          <a:p>
            <a:r>
              <a:rPr lang="en-GB" dirty="0"/>
              <a:t>An Anti-Bullying Ambassador is someone whose job it is to stand up to bullying online and offline, protecting themselves and hopefully their friends. The programme has expanded significantly since then, spreading across the world – I recently trained all high schools in Miami. Something that started from pain, became a passion and a purpose. </a:t>
            </a:r>
          </a:p>
          <a:p>
            <a:r>
              <a:rPr lang="en-GB" dirty="0"/>
              <a:t> </a:t>
            </a:r>
          </a:p>
        </p:txBody>
      </p:sp>
      <p:pic>
        <p:nvPicPr>
          <p:cNvPr id="8" name="Picture 7"/>
          <p:cNvPicPr>
            <a:picLocks noChangeAspect="1"/>
          </p:cNvPicPr>
          <p:nvPr/>
        </p:nvPicPr>
        <p:blipFill>
          <a:blip r:embed="rId6"/>
          <a:stretch>
            <a:fillRect/>
          </a:stretch>
        </p:blipFill>
        <p:spPr>
          <a:xfrm>
            <a:off x="9526466" y="1907930"/>
            <a:ext cx="2144561" cy="2800957"/>
          </a:xfrm>
          <a:prstGeom prst="rect">
            <a:avLst/>
          </a:prstGeom>
        </p:spPr>
      </p:pic>
    </p:spTree>
    <p:extLst>
      <p:ext uri="{BB962C8B-B14F-4D97-AF65-F5344CB8AC3E}">
        <p14:creationId xmlns:p14="http://schemas.microsoft.com/office/powerpoint/2010/main" val="35036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525925" y="550350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l="15073"/>
          <a:stretch>
            <a:fillRect/>
          </a:stretch>
        </p:blipFill>
        <p:spPr bwMode="auto">
          <a:xfrm rot="-1236356">
            <a:off x="417242" y="5274960"/>
            <a:ext cx="893763" cy="1403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a:xfrm>
            <a:off x="1140068" y="1363070"/>
            <a:ext cx="7608278" cy="4762009"/>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Calibri" panose="020F0502020204030204" pitchFamily="34" charset="0"/>
              </a:rPr>
              <a:t>Case Study</a:t>
            </a:r>
            <a:endParaRPr lang="en-GB" sz="2400" kern="1400" dirty="0">
              <a:solidFill>
                <a:srgbClr val="000000"/>
              </a:solidFill>
              <a:latin typeface="Calibri" panose="020F0502020204030204" pitchFamily="34" charset="0"/>
            </a:endParaRPr>
          </a:p>
          <a:p>
            <a:pPr marL="342900"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How has Alex’s story of being bullied led him to setting up Anti-Bullying Ambassadors?  </a:t>
            </a:r>
          </a:p>
          <a:p>
            <a:pPr marL="342900"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Which virtues would Alex have displayed in order to turn his negative experiences into the positive? </a:t>
            </a:r>
          </a:p>
          <a:p>
            <a:pPr marL="342900"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How can the online aspect of bullying make things worse for people being bullied? </a:t>
            </a:r>
          </a:p>
          <a:p>
            <a:pPr marL="342900" indent="-342900">
              <a:lnSpc>
                <a:spcPct val="119000"/>
              </a:lnSpc>
              <a:spcAft>
                <a:spcPts val="600"/>
              </a:spcAft>
              <a:buFont typeface="Arial" panose="020B0604020202020204" pitchFamily="34" charset="0"/>
              <a:buChar char="•"/>
            </a:pPr>
            <a:r>
              <a:rPr lang="en-GB" sz="2400" kern="1400" dirty="0">
                <a:solidFill>
                  <a:srgbClr val="000000"/>
                </a:solidFill>
                <a:latin typeface="Calibri" panose="020F0502020204030204" pitchFamily="34" charset="0"/>
              </a:rPr>
              <a:t>How might you have helped Alex if you’d been a friend when he was being bullied?</a:t>
            </a:r>
          </a:p>
          <a:p>
            <a:pPr>
              <a:lnSpc>
                <a:spcPct val="119000"/>
              </a:lnSpc>
              <a:spcAft>
                <a:spcPts val="600"/>
              </a:spcAft>
            </a:pPr>
            <a:endParaRPr lang="en-GB" kern="1400" dirty="0">
              <a:solidFill>
                <a:srgbClr val="000000"/>
              </a:solidFill>
              <a:latin typeface="Calibri" panose="020F0502020204030204" pitchFamily="34" charset="0"/>
            </a:endParaRPr>
          </a:p>
        </p:txBody>
      </p:sp>
      <p:pic>
        <p:nvPicPr>
          <p:cNvPr id="3" name="Picture 2"/>
          <p:cNvPicPr>
            <a:picLocks noChangeAspect="1"/>
          </p:cNvPicPr>
          <p:nvPr/>
        </p:nvPicPr>
        <p:blipFill>
          <a:blip r:embed="rId7"/>
          <a:stretch>
            <a:fillRect/>
          </a:stretch>
        </p:blipFill>
        <p:spPr>
          <a:xfrm>
            <a:off x="9233388" y="2620903"/>
            <a:ext cx="2585075" cy="2246341"/>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3" name="Rectangle 2"/>
          <p:cNvSpPr/>
          <p:nvPr/>
        </p:nvSpPr>
        <p:spPr>
          <a:xfrm>
            <a:off x="437448" y="1311626"/>
            <a:ext cx="7888867" cy="4985980"/>
          </a:xfrm>
          <a:prstGeom prst="rect">
            <a:avLst/>
          </a:prstGeom>
        </p:spPr>
        <p:txBody>
          <a:bodyPr wrap="square">
            <a:spAutoFit/>
          </a:bodyPr>
          <a:lstStyle/>
          <a:p>
            <a:pPr marL="71755" marR="71755"/>
            <a:r>
              <a:rPr lang="en-US" sz="2000" b="1" dirty="0"/>
              <a:t>Cyberbullying vs Banter</a:t>
            </a:r>
          </a:p>
          <a:p>
            <a:pPr marL="71755" marR="71755"/>
            <a:endParaRPr lang="en-GB" sz="2000" b="1" dirty="0"/>
          </a:p>
          <a:p>
            <a:pPr marL="71755" marR="71755"/>
            <a:r>
              <a:rPr lang="en-US" sz="2000" dirty="0"/>
              <a:t>Look at the different posts, match the descriptions below to the pictures on the resource page and discuss which ones are examples of cyberbullying and which are examples of banter.</a:t>
            </a:r>
          </a:p>
          <a:p>
            <a:pPr marL="71755" marR="71755"/>
            <a:endParaRPr lang="en-US" dirty="0"/>
          </a:p>
          <a:p>
            <a:pPr marL="800100" marR="71755" lvl="1" indent="-342900">
              <a:buFont typeface="Symbol" panose="05050102010706020507" pitchFamily="18" charset="2"/>
              <a:buChar char=""/>
            </a:pPr>
            <a:r>
              <a:rPr lang="en-US" sz="2000" dirty="0"/>
              <a:t>A negative conversation about someone over a Facebook status.</a:t>
            </a:r>
            <a:endParaRPr lang="en-GB" sz="2000" dirty="0"/>
          </a:p>
          <a:p>
            <a:pPr marL="528955" marR="71755" lvl="1"/>
            <a:r>
              <a:rPr lang="en-US" sz="2000" dirty="0"/>
              <a:t> </a:t>
            </a:r>
            <a:endParaRPr lang="en-GB" sz="2000" dirty="0"/>
          </a:p>
          <a:p>
            <a:pPr marL="800100" marR="71755" lvl="1" indent="-342900">
              <a:buFont typeface="Symbol" panose="05050102010706020507" pitchFamily="18" charset="2"/>
              <a:buChar char=""/>
            </a:pPr>
            <a:r>
              <a:rPr lang="en-US" sz="2000" dirty="0"/>
              <a:t>Logging in to another person’s Facebook account and posting on their behalf without their knowledge – known as ‘fraping’.</a:t>
            </a:r>
            <a:endParaRPr lang="en-GB" sz="2000" dirty="0"/>
          </a:p>
          <a:p>
            <a:pPr marL="528955" marR="71755" lvl="1"/>
            <a:r>
              <a:rPr lang="en-US" sz="2000" dirty="0"/>
              <a:t> </a:t>
            </a:r>
            <a:endParaRPr lang="en-GB" sz="2000" dirty="0"/>
          </a:p>
          <a:p>
            <a:pPr marL="800100" marR="71755" lvl="1" indent="-342900">
              <a:buFont typeface="Symbol" panose="05050102010706020507" pitchFamily="18" charset="2"/>
              <a:buChar char=""/>
            </a:pPr>
            <a:r>
              <a:rPr lang="en-US" sz="2000" dirty="0"/>
              <a:t>An Instagram photo which could either show two friends messing around or one girl attacking another.</a:t>
            </a:r>
            <a:endParaRPr lang="en-GB" sz="2000" dirty="0"/>
          </a:p>
          <a:p>
            <a:pPr marL="528955" marR="71755" lvl="1"/>
            <a:r>
              <a:rPr lang="en-US" sz="2000" dirty="0"/>
              <a:t> </a:t>
            </a:r>
            <a:endParaRPr lang="en-GB" sz="2000" dirty="0"/>
          </a:p>
          <a:p>
            <a:pPr marL="800100" marR="71755" lvl="1" indent="-342900">
              <a:buFont typeface="Symbol" panose="05050102010706020507" pitchFamily="18" charset="2"/>
              <a:buChar char=""/>
            </a:pPr>
            <a:r>
              <a:rPr lang="en-US" sz="2000" dirty="0"/>
              <a:t>A boy making very cruel comments about a girl’s Instagram photo.</a:t>
            </a:r>
            <a:endParaRPr lang="en-GB" sz="2000" dirty="0"/>
          </a:p>
          <a:p>
            <a:pPr marL="528955" marR="71755" lvl="1"/>
            <a:r>
              <a:rPr lang="en-US" sz="2000" dirty="0"/>
              <a:t> </a:t>
            </a:r>
            <a:endParaRPr lang="en-GB" sz="2000" dirty="0"/>
          </a:p>
        </p:txBody>
      </p:sp>
      <p:pic>
        <p:nvPicPr>
          <p:cNvPr id="6" name="Picture 5"/>
          <p:cNvPicPr>
            <a:picLocks noChangeAspect="1"/>
          </p:cNvPicPr>
          <p:nvPr/>
        </p:nvPicPr>
        <p:blipFill>
          <a:blip r:embed="rId5"/>
          <a:stretch>
            <a:fillRect/>
          </a:stretch>
        </p:blipFill>
        <p:spPr>
          <a:xfrm>
            <a:off x="8924192" y="2820656"/>
            <a:ext cx="2038780" cy="1705918"/>
          </a:xfrm>
          <a:prstGeom prst="rect">
            <a:avLst/>
          </a:prstGeom>
        </p:spPr>
      </p:pic>
    </p:spTree>
    <p:extLst>
      <p:ext uri="{BB962C8B-B14F-4D97-AF65-F5344CB8AC3E}">
        <p14:creationId xmlns:p14="http://schemas.microsoft.com/office/powerpoint/2010/main" val="105750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2" name="Rectangle 1"/>
          <p:cNvSpPr/>
          <p:nvPr/>
        </p:nvSpPr>
        <p:spPr>
          <a:xfrm>
            <a:off x="630116" y="1778031"/>
            <a:ext cx="6394938" cy="3477875"/>
          </a:xfrm>
          <a:prstGeom prst="rect">
            <a:avLst/>
          </a:prstGeom>
        </p:spPr>
        <p:txBody>
          <a:bodyPr wrap="square">
            <a:spAutoFit/>
          </a:bodyPr>
          <a:lstStyle/>
          <a:p>
            <a:pPr marL="342900" marR="71755" lvl="0" indent="-342900">
              <a:buFont typeface="Arial" panose="020B0604020202020204" pitchFamily="34" charset="0"/>
              <a:buChar char="•"/>
            </a:pPr>
            <a:r>
              <a:rPr lang="en-US" sz="2200" dirty="0"/>
              <a:t>Someone being cruel to a person who has asked for help on Yahoo Answers.</a:t>
            </a:r>
            <a:endParaRPr lang="en-GB" sz="2200" dirty="0"/>
          </a:p>
          <a:p>
            <a:pPr marL="342900" marR="71755" lvl="0"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Sharing an embarrassing Snapchat.</a:t>
            </a:r>
            <a:endParaRPr lang="en-GB" sz="2200" dirty="0"/>
          </a:p>
          <a:p>
            <a:pPr marL="414655" marR="71755"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A text which could just be a joke between friends.</a:t>
            </a:r>
            <a:endParaRPr lang="en-GB" sz="2200" dirty="0"/>
          </a:p>
          <a:p>
            <a:pPr marL="414655" marR="71755"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An abusive tweet.</a:t>
            </a:r>
            <a:endParaRPr lang="en-GB" sz="2200" dirty="0"/>
          </a:p>
          <a:p>
            <a:pPr marL="414655" marR="71755" indent="-342900">
              <a:buFont typeface="Arial" panose="020B0604020202020204" pitchFamily="34" charset="0"/>
              <a:buChar char="•"/>
            </a:pPr>
            <a:endParaRPr lang="en-GB" sz="2200" dirty="0"/>
          </a:p>
          <a:p>
            <a:pPr marL="342900" marR="71755" lvl="0" indent="-342900">
              <a:buFont typeface="Arial" panose="020B0604020202020204" pitchFamily="34" charset="0"/>
              <a:buChar char="•"/>
            </a:pPr>
            <a:r>
              <a:rPr lang="en-US" sz="2200" dirty="0"/>
              <a:t>A threatening message over Twitter.</a:t>
            </a:r>
            <a:endParaRPr lang="en-GB" sz="2200" dirty="0">
              <a:latin typeface="Arial" panose="020B0604020202020204" pitchFamily="34" charset="0"/>
              <a:ea typeface="Arial" panose="020B0604020202020204" pitchFamily="34" charset="0"/>
            </a:endParaRPr>
          </a:p>
        </p:txBody>
      </p:sp>
      <p:pic>
        <p:nvPicPr>
          <p:cNvPr id="3" name="Picture 2"/>
          <p:cNvPicPr>
            <a:picLocks noChangeAspect="1"/>
          </p:cNvPicPr>
          <p:nvPr/>
        </p:nvPicPr>
        <p:blipFill>
          <a:blip r:embed="rId5"/>
          <a:stretch>
            <a:fillRect/>
          </a:stretch>
        </p:blipFill>
        <p:spPr>
          <a:xfrm>
            <a:off x="7441955" y="2215293"/>
            <a:ext cx="4260606" cy="2035707"/>
          </a:xfrm>
          <a:prstGeom prst="rect">
            <a:avLst/>
          </a:prstGeom>
        </p:spPr>
      </p:pic>
    </p:spTree>
    <p:extLst>
      <p:ext uri="{BB962C8B-B14F-4D97-AF65-F5344CB8AC3E}">
        <p14:creationId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86" y="3621"/>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sp>
        <p:nvSpPr>
          <p:cNvPr id="6" name="Rectangle 5"/>
          <p:cNvSpPr/>
          <p:nvPr/>
        </p:nvSpPr>
        <p:spPr>
          <a:xfrm>
            <a:off x="1033230" y="3668311"/>
            <a:ext cx="6529096" cy="2308324"/>
          </a:xfrm>
          <a:prstGeom prst="rect">
            <a:avLst/>
          </a:prstGeom>
        </p:spPr>
        <p:txBody>
          <a:bodyPr wrap="square">
            <a:spAutoFit/>
          </a:bodyPr>
          <a:lstStyle/>
          <a:p>
            <a:pPr marL="342900" marR="71755" lvl="0" indent="-342900">
              <a:buFont typeface="Arial" panose="020B0604020202020204" pitchFamily="34" charset="0"/>
              <a:buChar char="•"/>
            </a:pPr>
            <a:r>
              <a:rPr lang="en-US" sz="2400" dirty="0"/>
              <a:t>How might this quote relate to cyberbullying? </a:t>
            </a:r>
          </a:p>
          <a:p>
            <a:pPr marL="342900" marR="71755" lvl="0" indent="-342900">
              <a:buFont typeface="Arial" panose="020B0604020202020204" pitchFamily="34" charset="0"/>
              <a:buChar char="•"/>
            </a:pPr>
            <a:endParaRPr lang="en-US" sz="2400" dirty="0"/>
          </a:p>
          <a:p>
            <a:pPr marL="342900" marR="71755" lvl="0" indent="-342900">
              <a:buFont typeface="Arial" panose="020B0604020202020204" pitchFamily="34" charset="0"/>
              <a:buChar char="•"/>
            </a:pPr>
            <a:r>
              <a:rPr lang="en-US" sz="2400" dirty="0"/>
              <a:t>Do you agree with its message? </a:t>
            </a:r>
          </a:p>
          <a:p>
            <a:pPr marL="342900" marR="71755" lvl="0"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In what ways have you demonstrated the ‘right path?’ </a:t>
            </a:r>
            <a:endParaRPr lang="en-GB" sz="2400" dirty="0">
              <a:latin typeface="Arial" panose="020B0604020202020204" pitchFamily="34" charset="0"/>
              <a:ea typeface="Arial" panose="020B0604020202020204" pitchFamily="34" charset="0"/>
            </a:endParaRPr>
          </a:p>
        </p:txBody>
      </p:sp>
      <p:sp>
        <p:nvSpPr>
          <p:cNvPr id="8" name="AutoShape 2"/>
          <p:cNvSpPr>
            <a:spLocks noChangeArrowheads="1"/>
          </p:cNvSpPr>
          <p:nvPr/>
        </p:nvSpPr>
        <p:spPr bwMode="auto">
          <a:xfrm>
            <a:off x="1144548" y="1396726"/>
            <a:ext cx="6181136" cy="1918839"/>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“Often the right path is the one that may be hardest for you to follow. But the hard path is also the one that will make you grow as a human being.”</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000" b="0" i="0" u="none" strike="noStrike" cap="none" normalizeH="0" baseline="0" dirty="0">
                <a:ln>
                  <a:noFill/>
                </a:ln>
                <a:solidFill>
                  <a:srgbClr val="000000"/>
                </a:solidFill>
                <a:effectLst/>
                <a:latin typeface="Calibri" panose="020F0502020204030204" pitchFamily="34" charset="0"/>
              </a:rPr>
              <a:t> - Unknown</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5"/>
          <a:stretch>
            <a:fillRect/>
          </a:stretch>
        </p:blipFill>
        <p:spPr>
          <a:xfrm>
            <a:off x="8105775" y="2259623"/>
            <a:ext cx="3687457" cy="2422647"/>
          </a:xfrm>
          <a:prstGeom prst="rect">
            <a:avLst/>
          </a:prstGeom>
        </p:spPr>
      </p:pic>
    </p:spTree>
    <p:extLst>
      <p:ext uri="{BB962C8B-B14F-4D97-AF65-F5344CB8AC3E}">
        <p14:creationId xmlns:p14="http://schemas.microsoft.com/office/powerpoint/2010/main" val="3960813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Widescreen</PresentationFormat>
  <Paragraphs>56</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Ben Miller</cp:lastModifiedBy>
  <cp:revision>55</cp:revision>
  <dcterms:created xsi:type="dcterms:W3CDTF">2019-06-06T13:36:27Z</dcterms:created>
  <dcterms:modified xsi:type="dcterms:W3CDTF">2020-05-28T12:30:14Z</dcterms:modified>
</cp:coreProperties>
</file>