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1" d="100"/>
          <a:sy n="81" d="100"/>
        </p:scale>
        <p:origin x="6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28/05/2020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12388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379179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publicsafety.gc.ca/cnt/ntnl-scrt/cbr-scrt/cbrbllng/wrdshrt/index-en.aspx"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youtube.com/watch?time_continue=126&amp;v=9HocoOVVUDY"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2" name="TextBox 1"/>
          <p:cNvSpPr txBox="1"/>
          <p:nvPr/>
        </p:nvSpPr>
        <p:spPr>
          <a:xfrm>
            <a:off x="3355028" y="4501712"/>
            <a:ext cx="5495193" cy="461665"/>
          </a:xfrm>
          <a:prstGeom prst="rect">
            <a:avLst/>
          </a:prstGeom>
          <a:noFill/>
        </p:spPr>
        <p:txBody>
          <a:bodyPr wrap="square" rtlCol="0">
            <a:spAutoFit/>
          </a:bodyPr>
          <a:lstStyle/>
          <a:p>
            <a:pPr algn="ctr"/>
            <a:r>
              <a:rPr lang="en-GB" sz="2400" b="1" dirty="0"/>
              <a:t>Understanding Cyberbullying</a:t>
            </a:r>
          </a:p>
        </p:txBody>
      </p:sp>
      <p:pic>
        <p:nvPicPr>
          <p:cNvPr id="8" name="Picture 2">
            <a:extLst>
              <a:ext uri="{FF2B5EF4-FFF2-40B4-BE49-F238E27FC236}">
                <a16:creationId xmlns:a16="http://schemas.microsoft.com/office/drawing/2014/main" id="{76D55D0F-DA43-4806-9285-4F6F33065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770" y="2760786"/>
            <a:ext cx="5119710" cy="1856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6" name="Rectangle 5"/>
          <p:cNvSpPr/>
          <p:nvPr/>
        </p:nvSpPr>
        <p:spPr>
          <a:xfrm>
            <a:off x="553279" y="1903826"/>
            <a:ext cx="7353300" cy="3416320"/>
          </a:xfrm>
          <a:prstGeom prst="rect">
            <a:avLst/>
          </a:prstGeom>
        </p:spPr>
        <p:txBody>
          <a:bodyPr wrap="square">
            <a:spAutoFit/>
          </a:bodyPr>
          <a:lstStyle/>
          <a:p>
            <a:pPr marL="71755" marR="71755"/>
            <a:r>
              <a:rPr lang="en-US" sz="2400" dirty="0"/>
              <a:t>In order to really enjoy the power of the Internet, it is important for us to learn how to handle situations we encounter online responsibly and with wisdom so that we can keep our experiences positive. </a:t>
            </a:r>
            <a:endParaRPr lang="en-GB" sz="2400" dirty="0"/>
          </a:p>
          <a:p>
            <a:pPr marL="71755" marR="71755"/>
            <a:r>
              <a:rPr lang="en-US" sz="2400" dirty="0"/>
              <a:t> </a:t>
            </a:r>
            <a:endParaRPr lang="en-GB" sz="2400" dirty="0"/>
          </a:p>
          <a:p>
            <a:pPr marL="800100" marR="71755" lvl="1" indent="-342900">
              <a:buFont typeface="Arial" panose="020B0604020202020204" pitchFamily="34" charset="0"/>
              <a:buChar char="•"/>
            </a:pPr>
            <a:r>
              <a:rPr lang="en-US" sz="2400" dirty="0"/>
              <a:t>What are some of the ways that people can cause harm and hurt other people’s feelings online?</a:t>
            </a:r>
          </a:p>
          <a:p>
            <a:pPr marR="71755" lvl="1"/>
            <a:endParaRPr lang="en-GB" sz="2400" dirty="0"/>
          </a:p>
          <a:p>
            <a:pPr marL="800100" marR="71755" lvl="1" indent="-342900">
              <a:buFont typeface="Arial" panose="020B0604020202020204" pitchFamily="34" charset="0"/>
              <a:buChar char="•"/>
            </a:pPr>
            <a:r>
              <a:rPr lang="en-US" sz="2400" dirty="0"/>
              <a:t>What are some positive aspects of going online? </a:t>
            </a:r>
            <a:endParaRPr lang="en-GB" sz="2400" dirty="0">
              <a:latin typeface="Arial" panose="020B0604020202020204" pitchFamily="34" charset="0"/>
              <a:ea typeface="Arial" panose="020B0604020202020204" pitchFamily="34" charset="0"/>
            </a:endParaRPr>
          </a:p>
        </p:txBody>
      </p:sp>
      <p:pic>
        <p:nvPicPr>
          <p:cNvPr id="1025" name="Picture 1" descr="Smartphones, computers, the internet – the things that open up a world of information to youngsters can also be used to bully them. Get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5374" y="2724027"/>
            <a:ext cx="309245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509720" y="551812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l="15073"/>
          <a:stretch>
            <a:fillRect/>
          </a:stretch>
        </p:blipFill>
        <p:spPr bwMode="auto">
          <a:xfrm rot="-1236356">
            <a:off x="663664" y="5096125"/>
            <a:ext cx="893763" cy="1403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p:nvSpPr>
        <p:spPr>
          <a:xfrm>
            <a:off x="533246" y="1418101"/>
            <a:ext cx="6564256" cy="2677656"/>
          </a:xfrm>
          <a:prstGeom prst="rect">
            <a:avLst/>
          </a:prstGeom>
        </p:spPr>
        <p:txBody>
          <a:bodyPr wrap="square">
            <a:spAutoFit/>
          </a:bodyPr>
          <a:lstStyle/>
          <a:p>
            <a:pPr marL="71755" marR="71755"/>
            <a:r>
              <a:rPr lang="en-US" sz="2400" dirty="0"/>
              <a:t>Activity 1: Reflect </a:t>
            </a:r>
            <a:endParaRPr lang="en-GB" sz="2400" dirty="0"/>
          </a:p>
          <a:p>
            <a:pPr marL="71755" marR="71755"/>
            <a:r>
              <a:rPr lang="en-US" sz="2400" dirty="0"/>
              <a:t> </a:t>
            </a:r>
            <a:endParaRPr lang="en-GB" sz="2400" dirty="0"/>
          </a:p>
          <a:p>
            <a:pPr marL="457200" marR="71755" lvl="0" indent="-457200">
              <a:buFont typeface="+mj-lt"/>
              <a:buAutoNum type="arabicPeriod"/>
            </a:pPr>
            <a:r>
              <a:rPr lang="en-US" sz="2400" dirty="0"/>
              <a:t>How do you think it feels to be bullied, and why?</a:t>
            </a:r>
          </a:p>
          <a:p>
            <a:pPr marL="457200" marR="71755" lvl="0" indent="-457200">
              <a:buFont typeface="+mj-lt"/>
              <a:buAutoNum type="arabicPeriod"/>
            </a:pPr>
            <a:endParaRPr lang="en-GB" sz="2400" dirty="0"/>
          </a:p>
          <a:p>
            <a:pPr marL="457200" marR="71755" lvl="0" indent="-457200">
              <a:buFont typeface="+mj-lt"/>
              <a:buAutoNum type="arabicPeriod"/>
            </a:pPr>
            <a:r>
              <a:rPr lang="en-US" sz="2400" dirty="0"/>
              <a:t>Have you ever experienced any bullying?</a:t>
            </a:r>
            <a:endParaRPr lang="en-GB" sz="2400" dirty="0"/>
          </a:p>
          <a:p>
            <a:pPr marL="71755" marR="71755"/>
            <a:r>
              <a:rPr lang="en-US" sz="2400" dirty="0"/>
              <a:t> </a:t>
            </a:r>
            <a:endParaRPr lang="en-GB" sz="2400" dirty="0">
              <a:latin typeface="Arial" panose="020B0604020202020204" pitchFamily="34" charset="0"/>
              <a:ea typeface="Arial" panose="020B0604020202020204" pitchFamily="34" charset="0"/>
            </a:endParaRPr>
          </a:p>
        </p:txBody>
      </p:sp>
      <p:sp>
        <p:nvSpPr>
          <p:cNvPr id="11" name="Rectangle 10"/>
          <p:cNvSpPr/>
          <p:nvPr/>
        </p:nvSpPr>
        <p:spPr>
          <a:xfrm>
            <a:off x="1406415" y="4324270"/>
            <a:ext cx="7703401" cy="1200329"/>
          </a:xfrm>
          <a:prstGeom prst="rect">
            <a:avLst/>
          </a:prstGeom>
        </p:spPr>
        <p:txBody>
          <a:bodyPr wrap="square">
            <a:spAutoFit/>
          </a:bodyPr>
          <a:lstStyle/>
          <a:p>
            <a:pPr marL="71755" marR="71755"/>
            <a:r>
              <a:rPr lang="en-US" sz="2400" dirty="0"/>
              <a:t>Reflect on your personal experiences and put yourself in the shoes of others who have been bullied. Common feelings might include: humiliated, sad, angry, helpless etc. </a:t>
            </a:r>
            <a:endParaRPr lang="en-GB" sz="2400" dirty="0">
              <a:latin typeface="Arial" panose="020B0604020202020204" pitchFamily="34" charset="0"/>
              <a:ea typeface="Arial" panose="020B0604020202020204" pitchFamily="34" charset="0"/>
            </a:endParaRPr>
          </a:p>
        </p:txBody>
      </p:sp>
      <p:pic>
        <p:nvPicPr>
          <p:cNvPr id="16" name="Picture 15"/>
          <p:cNvPicPr>
            <a:picLocks noChangeAspect="1"/>
          </p:cNvPicPr>
          <p:nvPr/>
        </p:nvPicPr>
        <p:blipFill>
          <a:blip r:embed="rId7"/>
          <a:stretch>
            <a:fillRect/>
          </a:stretch>
        </p:blipFill>
        <p:spPr>
          <a:xfrm>
            <a:off x="8347632" y="1974825"/>
            <a:ext cx="2952750" cy="2714625"/>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8"/>
          <p:cNvSpPr/>
          <p:nvPr/>
        </p:nvSpPr>
        <p:spPr>
          <a:xfrm>
            <a:off x="509414" y="1482048"/>
            <a:ext cx="6412523" cy="4893647"/>
          </a:xfrm>
          <a:prstGeom prst="rect">
            <a:avLst/>
          </a:prstGeom>
        </p:spPr>
        <p:txBody>
          <a:bodyPr wrap="square">
            <a:spAutoFit/>
          </a:bodyPr>
          <a:lstStyle/>
          <a:p>
            <a:pPr marL="71755" marR="71755"/>
            <a:r>
              <a:rPr lang="en-US" sz="2400" dirty="0"/>
              <a:t>Online Activity:</a:t>
            </a:r>
          </a:p>
          <a:p>
            <a:pPr marL="71755" marR="71755"/>
            <a:endParaRPr lang="en-US" sz="2400" dirty="0"/>
          </a:p>
          <a:p>
            <a:pPr marL="71755" marR="71755"/>
            <a:r>
              <a:rPr lang="en-US" sz="2400" dirty="0"/>
              <a:t>Have a go at typing messages and observe the impact and the power of positive and negative words on the girl behind the computer. </a:t>
            </a:r>
            <a:endParaRPr lang="en-GB" sz="2400" dirty="0"/>
          </a:p>
          <a:p>
            <a:pPr marL="414655" marR="71755"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How does encouragement and positive comments help to build-up your friendships online?</a:t>
            </a:r>
          </a:p>
          <a:p>
            <a:pPr marL="342900" marR="71755" lvl="0"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How does it feel to be the giver and recipient of positive comments and vice-versa?</a:t>
            </a:r>
            <a:endParaRPr lang="en-GB" sz="2400" dirty="0"/>
          </a:p>
          <a:p>
            <a:pPr marL="71755" marR="71755"/>
            <a:r>
              <a:rPr lang="en-US" sz="2400" dirty="0"/>
              <a:t> </a:t>
            </a:r>
            <a:endParaRPr lang="en-GB" sz="2400" dirty="0">
              <a:latin typeface="Arial" panose="020B0604020202020204" pitchFamily="34" charset="0"/>
              <a:ea typeface="Arial" panose="020B0604020202020204" pitchFamily="34" charset="0"/>
            </a:endParaRPr>
          </a:p>
        </p:txBody>
      </p:sp>
      <p:pic>
        <p:nvPicPr>
          <p:cNvPr id="12" name="Picture 11">
            <a:hlinkClick r:id="rId6"/>
          </p:cNvPr>
          <p:cNvPicPr>
            <a:picLocks noChangeAspect="1"/>
          </p:cNvPicPr>
          <p:nvPr/>
        </p:nvPicPr>
        <p:blipFill>
          <a:blip r:embed="rId7"/>
          <a:stretch>
            <a:fillRect/>
          </a:stretch>
        </p:blipFill>
        <p:spPr>
          <a:xfrm>
            <a:off x="7527410" y="2327346"/>
            <a:ext cx="3791251" cy="2417336"/>
          </a:xfrm>
          <a:prstGeom prst="rect">
            <a:avLst/>
          </a:prstGeom>
        </p:spPr>
      </p:pic>
    </p:spTree>
    <p:extLst>
      <p:ext uri="{BB962C8B-B14F-4D97-AF65-F5344CB8AC3E}">
        <p14:creationId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23926" y="5545022"/>
            <a:ext cx="1581324" cy="1312978"/>
          </a:xfrm>
          <a:prstGeom prst="rect">
            <a:avLst/>
          </a:prstGeom>
        </p:spPr>
      </p:pic>
      <p:sp>
        <p:nvSpPr>
          <p:cNvPr id="8" name="Rectangle 7"/>
          <p:cNvSpPr/>
          <p:nvPr/>
        </p:nvSpPr>
        <p:spPr>
          <a:xfrm>
            <a:off x="603739" y="1756285"/>
            <a:ext cx="9472245" cy="707886"/>
          </a:xfrm>
          <a:prstGeom prst="rect">
            <a:avLst/>
          </a:prstGeom>
        </p:spPr>
        <p:txBody>
          <a:bodyPr wrap="square">
            <a:spAutoFit/>
          </a:bodyPr>
          <a:lstStyle/>
          <a:p>
            <a:pPr lvl="0" eaLnBrk="0" fontAlgn="base" hangingPunct="0">
              <a:spcBef>
                <a:spcPct val="0"/>
              </a:spcBef>
              <a:spcAft>
                <a:spcPct val="0"/>
              </a:spcAft>
            </a:pPr>
            <a:r>
              <a:rPr lang="en-US" altLang="en-US" sz="2000" dirty="0">
                <a:ea typeface="Arial" panose="020B0604020202020204" pitchFamily="34" charset="0"/>
              </a:rPr>
              <a:t>Read through Sandra’s story and decide whether you think it is an example of cyberbullying.  </a:t>
            </a:r>
            <a:r>
              <a:rPr lang="en-GB" altLang="en-US" sz="2000" dirty="0">
                <a:ea typeface="Arial" panose="020B0604020202020204" pitchFamily="34" charset="0"/>
              </a:rPr>
              <a:t>Work through the questions with your partner</a:t>
            </a:r>
            <a:endParaRPr lang="en-GB" altLang="en-US" sz="2000" dirty="0"/>
          </a:p>
        </p:txBody>
      </p:sp>
      <p:sp>
        <p:nvSpPr>
          <p:cNvPr id="12" name="Rectangle 11"/>
          <p:cNvSpPr/>
          <p:nvPr/>
        </p:nvSpPr>
        <p:spPr>
          <a:xfrm>
            <a:off x="532177" y="1224707"/>
            <a:ext cx="2064411" cy="461665"/>
          </a:xfrm>
          <a:prstGeom prst="rect">
            <a:avLst/>
          </a:prstGeom>
        </p:spPr>
        <p:txBody>
          <a:bodyPr wrap="none">
            <a:spAutoFit/>
          </a:bodyPr>
          <a:lstStyle/>
          <a:p>
            <a:pPr marL="71755" marR="71755"/>
            <a:r>
              <a:rPr lang="en-US" sz="2400" dirty="0"/>
              <a:t>Sandra’s story</a:t>
            </a:r>
            <a:endParaRPr lang="en-GB" sz="2400" dirty="0">
              <a:latin typeface="Arial" panose="020B0604020202020204" pitchFamily="34" charset="0"/>
              <a:ea typeface="Arial" panose="020B0604020202020204" pitchFamily="34" charset="0"/>
            </a:endParaRPr>
          </a:p>
        </p:txBody>
      </p:sp>
      <p:pic>
        <p:nvPicPr>
          <p:cNvPr id="4098" name="Picture 2" descr="Girls-Bullying-Brand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0686" y="3210774"/>
            <a:ext cx="2374313" cy="13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Rectangle 12"/>
          <p:cNvSpPr/>
          <p:nvPr/>
        </p:nvSpPr>
        <p:spPr>
          <a:xfrm>
            <a:off x="532177" y="2966636"/>
            <a:ext cx="8906608" cy="3525068"/>
          </a:xfrm>
          <a:prstGeom prst="rect">
            <a:avLst/>
          </a:prstGeom>
        </p:spPr>
        <p:txBody>
          <a:bodyPr wrap="square">
            <a:spAutoFit/>
          </a:bodyPr>
          <a:lstStyle/>
          <a:p>
            <a:pPr algn="just">
              <a:lnSpc>
                <a:spcPct val="107000"/>
              </a:lnSpc>
              <a:spcAft>
                <a:spcPts val="800"/>
              </a:spcAft>
            </a:pPr>
            <a:r>
              <a:rPr lang="en-GB" sz="2000" kern="1400" dirty="0">
                <a:solidFill>
                  <a:srgbClr val="000000"/>
                </a:solidFill>
                <a:latin typeface="Calibri" panose="020F0502020204030204" pitchFamily="34" charset="0"/>
              </a:rPr>
              <a:t>Sandra is planning a birthday sleepover. Her parents have set a limit of eight girls, so Sandra can’t invite everyone she’d like. Two girls, who are left out of the party, overhear the plans. They decide to create a “We Hate Sandra Jones” website. They say that anyone invited to the party should not go. They share the website with everyone in school. The girls also tell everyone to add new reasons why they hate Sondra and to spread mean rumours about her. When Sondra hears about the site, she gets a sick feeling in her stomach. Each day she finds a new mean comment or joke about her on the website. She feels hurt and embarrassed. She tells her parents she is sick, so she won’t have to go to school. </a:t>
            </a:r>
          </a:p>
          <a:p>
            <a:pPr>
              <a:lnSpc>
                <a:spcPct val="119000"/>
              </a:lnSpc>
              <a:spcAft>
                <a:spcPts val="600"/>
              </a:spcAft>
            </a:pPr>
            <a:r>
              <a:rPr lang="en-GB" sz="200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05750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8" name="Rectangle 7"/>
          <p:cNvSpPr/>
          <p:nvPr/>
        </p:nvSpPr>
        <p:spPr>
          <a:xfrm>
            <a:off x="455723" y="1499090"/>
            <a:ext cx="6096000" cy="5134034"/>
          </a:xfrm>
          <a:prstGeom prst="rect">
            <a:avLst/>
          </a:prstGeom>
        </p:spPr>
        <p:txBody>
          <a:bodyPr>
            <a:spAutoFit/>
          </a:bodyPr>
          <a:lstStyle/>
          <a:p>
            <a:pPr marL="342900" indent="-342900">
              <a:lnSpc>
                <a:spcPct val="107000"/>
              </a:lnSpc>
              <a:spcAft>
                <a:spcPts val="800"/>
              </a:spcAft>
              <a:buFont typeface="Arial" panose="020B0604020202020204" pitchFamily="34" charset="0"/>
              <a:buChar char="•"/>
            </a:pPr>
            <a:r>
              <a:rPr lang="en-GB" sz="2000" kern="1400" dirty="0">
                <a:solidFill>
                  <a:srgbClr val="000000"/>
                </a:solidFill>
                <a:latin typeface="Calibri" panose="020F0502020204030204" pitchFamily="34" charset="0"/>
              </a:rPr>
              <a:t>Is this a cyberbullying situation? If so, how is it cyberbullying? </a:t>
            </a:r>
          </a:p>
          <a:p>
            <a:pPr marL="342900" indent="-342900">
              <a:lnSpc>
                <a:spcPct val="119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How do you think Sandra might feel, other than embarrassed?</a:t>
            </a:r>
          </a:p>
          <a:p>
            <a:pPr marL="342900" indent="-342900">
              <a:lnSpc>
                <a:spcPct val="119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Why do you think the two girls created the mean website about Sandra?</a:t>
            </a:r>
          </a:p>
          <a:p>
            <a:pPr marL="342900" indent="-342900">
              <a:lnSpc>
                <a:spcPct val="119000"/>
              </a:lnSpc>
              <a:spcAft>
                <a:spcPts val="600"/>
              </a:spcAft>
              <a:buFont typeface="Arial" panose="020B0604020202020204" pitchFamily="34" charset="0"/>
              <a:buChar char="•"/>
            </a:pPr>
            <a:r>
              <a:rPr lang="en-GB" sz="2000" kern="1400" dirty="0">
                <a:solidFill>
                  <a:srgbClr val="000000"/>
                </a:solidFill>
                <a:latin typeface="Calibri" panose="020F0502020204030204" pitchFamily="34" charset="0"/>
              </a:rPr>
              <a:t>What advice would you give Sandra about how to handle the situation?</a:t>
            </a:r>
          </a:p>
          <a:p>
            <a:pPr marL="342900" indent="-342900">
              <a:lnSpc>
                <a:spcPct val="107000"/>
              </a:lnSpc>
              <a:spcAft>
                <a:spcPts val="800"/>
              </a:spcAft>
              <a:buFont typeface="Arial" panose="020B0604020202020204" pitchFamily="34" charset="0"/>
              <a:buChar char="•"/>
            </a:pPr>
            <a:r>
              <a:rPr lang="en-GB" sz="2000" kern="1400" dirty="0">
                <a:solidFill>
                  <a:srgbClr val="000000"/>
                </a:solidFill>
                <a:latin typeface="Calibri" panose="020F0502020204030204" pitchFamily="34" charset="0"/>
              </a:rPr>
              <a:t>How would you feel if you put yourself in Sonia’s shoes? Describe your emotions.</a:t>
            </a:r>
          </a:p>
          <a:p>
            <a:pPr marL="342900" indent="-342900" algn="just">
              <a:lnSpc>
                <a:spcPct val="107000"/>
              </a:lnSpc>
              <a:spcAft>
                <a:spcPts val="800"/>
              </a:spcAft>
              <a:buFont typeface="Arial" panose="020B0604020202020204" pitchFamily="34" charset="0"/>
              <a:buChar char="•"/>
            </a:pPr>
            <a:r>
              <a:rPr lang="en-GB" sz="2000" kern="1400" dirty="0">
                <a:solidFill>
                  <a:srgbClr val="000000"/>
                </a:solidFill>
                <a:latin typeface="Calibri" panose="020F0502020204030204" pitchFamily="34" charset="0"/>
              </a:rPr>
              <a:t>What do you think the people who are bullying Sondra would say about their behaviour? </a:t>
            </a: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p:txBody>
      </p:sp>
      <p:pic>
        <p:nvPicPr>
          <p:cNvPr id="9" name="Picture 8"/>
          <p:cNvPicPr>
            <a:picLocks noChangeAspect="1"/>
          </p:cNvPicPr>
          <p:nvPr/>
        </p:nvPicPr>
        <p:blipFill>
          <a:blip r:embed="rId5"/>
          <a:stretch>
            <a:fillRect/>
          </a:stretch>
        </p:blipFill>
        <p:spPr>
          <a:xfrm>
            <a:off x="6911517" y="1568335"/>
            <a:ext cx="4650367" cy="3595730"/>
          </a:xfrm>
          <a:prstGeom prst="rect">
            <a:avLst/>
          </a:prstGeom>
        </p:spPr>
      </p:pic>
    </p:spTree>
    <p:extLst>
      <p:ext uri="{BB962C8B-B14F-4D97-AF65-F5344CB8AC3E}">
        <p14:creationId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86" y="3621"/>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08984" y="5512591"/>
            <a:ext cx="1581324" cy="1312978"/>
          </a:xfrm>
          <a:prstGeom prst="rect">
            <a:avLst/>
          </a:prstGeom>
        </p:spPr>
      </p:pic>
      <p:sp>
        <p:nvSpPr>
          <p:cNvPr id="6" name="Rectangle 5"/>
          <p:cNvSpPr/>
          <p:nvPr/>
        </p:nvSpPr>
        <p:spPr>
          <a:xfrm>
            <a:off x="248071" y="1354643"/>
            <a:ext cx="8320453" cy="1314912"/>
          </a:xfrm>
          <a:prstGeom prst="rect">
            <a:avLst/>
          </a:prstGeom>
        </p:spPr>
        <p:txBody>
          <a:bodyPr wrap="square">
            <a:spAutoFit/>
          </a:bodyPr>
          <a:lstStyle/>
          <a:p>
            <a:pPr algn="just">
              <a:lnSpc>
                <a:spcPct val="107000"/>
              </a:lnSpc>
              <a:spcAft>
                <a:spcPts val="800"/>
              </a:spcAft>
            </a:pPr>
            <a:r>
              <a:rPr lang="en-GB" sz="2400" kern="1400" dirty="0">
                <a:solidFill>
                  <a:srgbClr val="000000"/>
                </a:solidFill>
                <a:latin typeface="Calibri" panose="020F0502020204030204" pitchFamily="34" charset="0"/>
              </a:rPr>
              <a:t>Read the different scenarios below and use the words below to decide how the recipient would feel in each scenario.</a:t>
            </a:r>
          </a:p>
          <a:p>
            <a:pPr>
              <a:lnSpc>
                <a:spcPct val="119000"/>
              </a:lnSpc>
              <a:spcAft>
                <a:spcPts val="600"/>
              </a:spcAft>
            </a:pPr>
            <a:r>
              <a:rPr lang="en-GB" kern="1400" dirty="0">
                <a:solidFill>
                  <a:srgbClr val="000000"/>
                </a:solidFill>
                <a:latin typeface="Calibri" panose="020F0502020204030204" pitchFamily="34" charset="0"/>
              </a:rPr>
              <a:t> </a:t>
            </a:r>
          </a:p>
        </p:txBody>
      </p:sp>
      <p:sp>
        <p:nvSpPr>
          <p:cNvPr id="10" name="AutoShape 1"/>
          <p:cNvSpPr>
            <a:spLocks noChangeArrowheads="1"/>
          </p:cNvSpPr>
          <p:nvPr/>
        </p:nvSpPr>
        <p:spPr bwMode="auto">
          <a:xfrm rot="21248882">
            <a:off x="618795" y="2494777"/>
            <a:ext cx="3029558" cy="2206183"/>
          </a:xfrm>
          <a:prstGeom prst="wedgeEllipseCallout">
            <a:avLst>
              <a:gd name="adj1" fmla="val -1625"/>
              <a:gd name="adj2" fmla="val 47944"/>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You share a funny video on your social  networking page and receive negative comments</a:t>
            </a:r>
            <a:r>
              <a:rPr kumimoji="0" lang="en-GB" altLang="en-US" sz="1400" b="1" i="0" u="none" strike="noStrike" cap="none" normalizeH="0" baseline="0" dirty="0">
                <a:ln>
                  <a:noFill/>
                </a:ln>
                <a:solidFill>
                  <a:srgbClr val="000000"/>
                </a:solidFill>
                <a:effectLst/>
                <a:latin typeface="Calibri" panose="020F0502020204030204" pitchFamily="34" charset="0"/>
              </a:rPr>
              <a:t>:  “How is that funny?”  “Why would anyone want to watch that?”  “This is stupid!”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AutoShape 2"/>
          <p:cNvSpPr>
            <a:spLocks noChangeArrowheads="1"/>
          </p:cNvSpPr>
          <p:nvPr/>
        </p:nvSpPr>
        <p:spPr bwMode="auto">
          <a:xfrm rot="581328">
            <a:off x="9178341" y="3642631"/>
            <a:ext cx="2333296" cy="1582022"/>
          </a:xfrm>
          <a:prstGeom prst="wedgeEllipseCallout">
            <a:avLst>
              <a:gd name="adj1" fmla="val 69"/>
              <a:gd name="adj2" fmla="val 45856"/>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Someone in your school sends you a private message saying  </a:t>
            </a:r>
            <a:r>
              <a:rPr kumimoji="0" lang="en-GB" altLang="en-US" sz="1400" b="1" i="0" u="none" strike="noStrike" cap="none" normalizeH="0" baseline="0" dirty="0">
                <a:ln>
                  <a:noFill/>
                </a:ln>
                <a:solidFill>
                  <a:srgbClr val="000000"/>
                </a:solidFill>
                <a:effectLst/>
                <a:latin typeface="Calibri" panose="020F0502020204030204" pitchFamily="34" charset="0"/>
              </a:rPr>
              <a:t>“No one likes you, loser!”</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2" name="AutoShape 3"/>
          <p:cNvSpPr>
            <a:spLocks noChangeArrowheads="1"/>
          </p:cNvSpPr>
          <p:nvPr/>
        </p:nvSpPr>
        <p:spPr bwMode="auto">
          <a:xfrm rot="357725">
            <a:off x="7849468" y="1960487"/>
            <a:ext cx="2822052" cy="1309666"/>
          </a:xfrm>
          <a:prstGeom prst="wedgeEllipseCallout">
            <a:avLst>
              <a:gd name="adj1" fmla="val -185"/>
              <a:gd name="adj2" fmla="val 47366"/>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A stranger comments on one of your pictures saying  </a:t>
            </a:r>
            <a:r>
              <a:rPr kumimoji="0" lang="en-GB" altLang="en-US" sz="1400" b="1" i="0" u="none" strike="noStrike" cap="none" normalizeH="0" baseline="0" dirty="0">
                <a:ln>
                  <a:noFill/>
                </a:ln>
                <a:solidFill>
                  <a:srgbClr val="000000"/>
                </a:solidFill>
                <a:effectLst/>
                <a:latin typeface="Calibri" panose="020F0502020204030204" pitchFamily="34" charset="0"/>
              </a:rPr>
              <a:t>“You are so ugly”  and 12 people like it.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 name="AutoShape 4"/>
          <p:cNvSpPr>
            <a:spLocks noChangeArrowheads="1"/>
          </p:cNvSpPr>
          <p:nvPr/>
        </p:nvSpPr>
        <p:spPr bwMode="auto">
          <a:xfrm>
            <a:off x="4362542" y="2641082"/>
            <a:ext cx="3058368" cy="1433003"/>
          </a:xfrm>
          <a:prstGeom prst="wedgeEllipseCallout">
            <a:avLst>
              <a:gd name="adj1" fmla="val -185"/>
              <a:gd name="adj2" fmla="val 47366"/>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Someone keeps sending you text messages  saying things like </a:t>
            </a:r>
            <a:r>
              <a:rPr kumimoji="0" lang="en-GB" altLang="en-US" sz="1400" b="1" i="0" u="none" strike="noStrike" cap="none" normalizeH="0" baseline="0" dirty="0">
                <a:ln>
                  <a:noFill/>
                </a:ln>
                <a:solidFill>
                  <a:srgbClr val="000000"/>
                </a:solidFill>
                <a:effectLst/>
                <a:latin typeface="Calibri" panose="020F0502020204030204" pitchFamily="34" charset="0"/>
              </a:rPr>
              <a:t>“I don’t like you, no one does!”  “You’re an idiot.”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4" name="AutoShape 5"/>
          <p:cNvSpPr>
            <a:spLocks noChangeArrowheads="1"/>
          </p:cNvSpPr>
          <p:nvPr/>
        </p:nvSpPr>
        <p:spPr bwMode="auto">
          <a:xfrm rot="21362349">
            <a:off x="5084099" y="4378524"/>
            <a:ext cx="3558777" cy="1839291"/>
          </a:xfrm>
          <a:prstGeom prst="wedgeEllipseCallout">
            <a:avLst>
              <a:gd name="adj1" fmla="val -33213"/>
              <a:gd name="adj2" fmla="val 35523"/>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You upload a picture of you and a friend out  and about at the weekend and someone  leaves a comment saying  “</a:t>
            </a:r>
            <a:r>
              <a:rPr kumimoji="0" lang="en-GB" altLang="en-US" sz="1400" b="1" i="0" u="none" strike="noStrike" cap="none" normalizeH="0" baseline="0" dirty="0">
                <a:ln>
                  <a:noFill/>
                </a:ln>
                <a:solidFill>
                  <a:srgbClr val="000000"/>
                </a:solidFill>
                <a:effectLst/>
                <a:latin typeface="Calibri" panose="020F0502020204030204" pitchFamily="34" charset="0"/>
              </a:rPr>
              <a:t>Omg why did you go there, ha how stupid!”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grpSp>
        <p:nvGrpSpPr>
          <p:cNvPr id="15" name="Group 6"/>
          <p:cNvGrpSpPr>
            <a:grpSpLocks/>
          </p:cNvGrpSpPr>
          <p:nvPr/>
        </p:nvGrpSpPr>
        <p:grpSpPr bwMode="auto">
          <a:xfrm>
            <a:off x="322221" y="5202032"/>
            <a:ext cx="4047392" cy="1431092"/>
            <a:chOff x="110364104" y="107908138"/>
            <a:chExt cx="2820992" cy="684883"/>
          </a:xfrm>
        </p:grpSpPr>
        <p:sp>
          <p:nvSpPr>
            <p:cNvPr id="16" name="Text Box 7"/>
            <p:cNvSpPr txBox="1">
              <a:spLocks noChangeArrowheads="1"/>
            </p:cNvSpPr>
            <p:nvPr/>
          </p:nvSpPr>
          <p:spPr bwMode="auto">
            <a:xfrm rot="-915566">
              <a:off x="110364104" y="107988652"/>
              <a:ext cx="665921" cy="2584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Helpless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7" name="Text Box 8"/>
            <p:cNvSpPr txBox="1">
              <a:spLocks noChangeArrowheads="1"/>
            </p:cNvSpPr>
            <p:nvPr/>
          </p:nvSpPr>
          <p:spPr bwMode="auto">
            <a:xfrm rot="1116865">
              <a:off x="112423223" y="107988972"/>
              <a:ext cx="761873" cy="2662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Annoyed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8" name="Text Box 9"/>
            <p:cNvSpPr txBox="1">
              <a:spLocks noChangeArrowheads="1"/>
            </p:cNvSpPr>
            <p:nvPr/>
          </p:nvSpPr>
          <p:spPr bwMode="auto">
            <a:xfrm rot="1709862">
              <a:off x="111073090" y="108187346"/>
              <a:ext cx="1107020" cy="3386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Embarrassed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9" name="Text Box 10"/>
            <p:cNvSpPr txBox="1">
              <a:spLocks noChangeArrowheads="1"/>
            </p:cNvSpPr>
            <p:nvPr/>
          </p:nvSpPr>
          <p:spPr bwMode="auto">
            <a:xfrm rot="21251169">
              <a:off x="110595102" y="108335769"/>
              <a:ext cx="576470" cy="2484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Upset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0" name="Text Box 11"/>
            <p:cNvSpPr txBox="1">
              <a:spLocks noChangeArrowheads="1"/>
            </p:cNvSpPr>
            <p:nvPr/>
          </p:nvSpPr>
          <p:spPr bwMode="auto">
            <a:xfrm rot="20848241">
              <a:off x="111713338" y="107908138"/>
              <a:ext cx="574832" cy="1987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Small</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1" name="Text Box 12"/>
            <p:cNvSpPr txBox="1">
              <a:spLocks noChangeArrowheads="1"/>
            </p:cNvSpPr>
            <p:nvPr/>
          </p:nvSpPr>
          <p:spPr bwMode="auto">
            <a:xfrm rot="21251169">
              <a:off x="112307077" y="108344543"/>
              <a:ext cx="576470" cy="2484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Afraid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6081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3" name="Rectangle 2"/>
          <p:cNvSpPr/>
          <p:nvPr/>
        </p:nvSpPr>
        <p:spPr>
          <a:xfrm>
            <a:off x="594946" y="1283402"/>
            <a:ext cx="9050216" cy="5478423"/>
          </a:xfrm>
          <a:prstGeom prst="rect">
            <a:avLst/>
          </a:prstGeom>
        </p:spPr>
        <p:txBody>
          <a:bodyPr wrap="square">
            <a:spAutoFit/>
          </a:bodyPr>
          <a:lstStyle/>
          <a:p>
            <a:pPr marL="71755" marR="71755"/>
            <a:r>
              <a:rPr lang="en-US" sz="2400" dirty="0"/>
              <a:t>What would you do?</a:t>
            </a:r>
            <a:endParaRPr lang="en-GB" sz="2400" dirty="0"/>
          </a:p>
          <a:p>
            <a:pPr marL="71755" marR="71755"/>
            <a:r>
              <a:rPr lang="en-US" dirty="0"/>
              <a:t> </a:t>
            </a:r>
            <a:endParaRPr lang="en-GB" sz="2000" dirty="0"/>
          </a:p>
          <a:p>
            <a:pPr marL="342900" marR="71755" lvl="0" indent="-342900">
              <a:buFont typeface="Arial" panose="020B0604020202020204" pitchFamily="34" charset="0"/>
              <a:buChar char="•"/>
            </a:pPr>
            <a:r>
              <a:rPr lang="en-US" sz="2200" dirty="0"/>
              <a:t>What advice would you give to someone who is being cyberbullied? </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Someone who has seen cyberbullying happen? </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Someone who has </a:t>
            </a:r>
            <a:r>
              <a:rPr lang="en-US" sz="2200" dirty="0" err="1"/>
              <a:t>realised</a:t>
            </a:r>
            <a:r>
              <a:rPr lang="en-US" sz="2200" dirty="0"/>
              <a:t> they have been unkind online? </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What virtues would you need think about in each of these scenarios?  </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Can you think of practical examples of how you would use those virtues in these scenarios? </a:t>
            </a:r>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How can you develop your character in situations where you observe cyberbullying or feel tempted to say or do something you know is wrong online?</a:t>
            </a:r>
            <a:endParaRPr lang="en-GB" sz="2200" dirty="0">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5"/>
          <a:stretch>
            <a:fillRect/>
          </a:stretch>
        </p:blipFill>
        <p:spPr>
          <a:xfrm>
            <a:off x="9121287" y="2312675"/>
            <a:ext cx="2739536" cy="1840942"/>
          </a:xfrm>
          <a:prstGeom prst="rect">
            <a:avLst/>
          </a:prstGeom>
        </p:spPr>
      </p:pic>
    </p:spTree>
    <p:extLst>
      <p:ext uri="{BB962C8B-B14F-4D97-AF65-F5344CB8AC3E}">
        <p14:creationId xmlns:p14="http://schemas.microsoft.com/office/powerpoint/2010/main" val="194651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10" name="Rectangle 9"/>
          <p:cNvSpPr/>
          <p:nvPr/>
        </p:nvSpPr>
        <p:spPr>
          <a:xfrm>
            <a:off x="848673" y="1452320"/>
            <a:ext cx="9033881" cy="4524315"/>
          </a:xfrm>
          <a:prstGeom prst="rect">
            <a:avLst/>
          </a:prstGeom>
        </p:spPr>
        <p:txBody>
          <a:bodyPr wrap="square">
            <a:spAutoFit/>
          </a:bodyPr>
          <a:lstStyle/>
          <a:p>
            <a:pPr marL="71755" marR="71755"/>
            <a:r>
              <a:rPr lang="en-US" sz="2400" dirty="0"/>
              <a:t>Building confidence</a:t>
            </a:r>
          </a:p>
          <a:p>
            <a:pPr marL="71755" marR="71755"/>
            <a:endParaRPr lang="en-GB" sz="2400" dirty="0"/>
          </a:p>
          <a:p>
            <a:pPr marL="71755" marR="71755"/>
            <a:r>
              <a:rPr lang="en-US" sz="2400" dirty="0"/>
              <a:t>Watch the ‘Building confidence after online bullying’ clip.  </a:t>
            </a:r>
          </a:p>
          <a:p>
            <a:pPr marL="71755" marR="71755"/>
            <a:endParaRPr lang="en-US" sz="2400" dirty="0"/>
          </a:p>
          <a:p>
            <a:pPr marL="71755" marR="71755"/>
            <a:endParaRPr lang="en-US" sz="2400" dirty="0"/>
          </a:p>
          <a:p>
            <a:pPr marL="71755" marR="71755"/>
            <a:endParaRPr lang="en-US" sz="2400" dirty="0"/>
          </a:p>
          <a:p>
            <a:pPr marL="71755" marR="71755"/>
            <a:endParaRPr lang="en-US" sz="2400" dirty="0"/>
          </a:p>
          <a:p>
            <a:pPr marL="71755" marR="71755"/>
            <a:endParaRPr lang="en-GB" sz="2400" dirty="0"/>
          </a:p>
          <a:p>
            <a:pPr marL="71755" marR="71755"/>
            <a:endParaRPr lang="en-GB" sz="2400" dirty="0"/>
          </a:p>
          <a:p>
            <a:pPr marR="71755" lvl="0"/>
            <a:endParaRPr lang="en-GB" sz="2400" dirty="0"/>
          </a:p>
          <a:p>
            <a:pPr marR="71755" lvl="0"/>
            <a:endParaRPr lang="en-GB" sz="2400" dirty="0"/>
          </a:p>
          <a:p>
            <a:pPr marL="342900" marR="71755" lvl="0" indent="-342900">
              <a:buFont typeface="Arial" panose="020B0604020202020204" pitchFamily="34" charset="0"/>
              <a:buChar char="•"/>
            </a:pPr>
            <a:r>
              <a:rPr lang="en-US" sz="2400" dirty="0"/>
              <a:t>Which of the three strategies do you most resonate with and why? </a:t>
            </a:r>
            <a:endParaRPr lang="en-GB" sz="2400" dirty="0">
              <a:latin typeface="Arial" panose="020B0604020202020204" pitchFamily="34" charset="0"/>
              <a:ea typeface="Arial" panose="020B0604020202020204" pitchFamily="34" charset="0"/>
            </a:endParaRPr>
          </a:p>
        </p:txBody>
      </p:sp>
      <p:pic>
        <p:nvPicPr>
          <p:cNvPr id="11" name="Picture 10">
            <a:hlinkClick r:id="rId5"/>
          </p:cNvPr>
          <p:cNvPicPr>
            <a:picLocks noChangeAspect="1"/>
          </p:cNvPicPr>
          <p:nvPr/>
        </p:nvPicPr>
        <p:blipFill>
          <a:blip r:embed="rId6"/>
          <a:stretch>
            <a:fillRect/>
          </a:stretch>
        </p:blipFill>
        <p:spPr>
          <a:xfrm>
            <a:off x="2677473" y="2880190"/>
            <a:ext cx="3836287" cy="2152650"/>
          </a:xfrm>
          <a:prstGeom prst="rect">
            <a:avLst/>
          </a:prstGeom>
        </p:spPr>
      </p:pic>
    </p:spTree>
    <p:extLst>
      <p:ext uri="{BB962C8B-B14F-4D97-AF65-F5344CB8AC3E}">
        <p14:creationId xmlns:p14="http://schemas.microsoft.com/office/powerpoint/2010/main" val="2390299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Widescreen</PresentationFormat>
  <Paragraphs>75</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Ben Miller</cp:lastModifiedBy>
  <cp:revision>48</cp:revision>
  <dcterms:created xsi:type="dcterms:W3CDTF">2019-06-06T13:36:27Z</dcterms:created>
  <dcterms:modified xsi:type="dcterms:W3CDTF">2020-05-28T12:30:04Z</dcterms:modified>
</cp:coreProperties>
</file>