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5nXaEctiVh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94069" y="4090688"/>
            <a:ext cx="174936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Staying Safe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69" y="2626957"/>
            <a:ext cx="3028151" cy="146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83968" y="4501662"/>
            <a:ext cx="2534017" cy="17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0421" y="1245745"/>
            <a:ext cx="4409994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Social Media Quiz?</a:t>
            </a:r>
          </a:p>
        </p:txBody>
      </p:sp>
      <p:pic>
        <p:nvPicPr>
          <p:cNvPr id="10" name="Picture 9" descr="https://s14415.pcdn.co/wp-content/resize/uploads/2018/05/photo-1507568123784-cb4f115eb9b8-1.jpeg__w10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46" y="1345344"/>
            <a:ext cx="3342152" cy="15914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2193" y="1848559"/>
            <a:ext cx="6526822" cy="475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kern="1400" dirty="0">
                <a:solidFill>
                  <a:srgbClr val="000000"/>
                </a:solidFill>
                <a:ea typeface="Times New Roman" panose="02020603050405020304" pitchFamily="18" charset="0"/>
              </a:rPr>
              <a:t>How many people in the world are on some type of social media?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many YouTube videos are watched every day?  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much media is accessed on smartphones versus other devices?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many social media accounts does the average person have? 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many messages are sent through Facebook Messenger and WhatsApp each day?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percentage of internet searches are carried out by Google?</a:t>
            </a:r>
          </a:p>
          <a:p>
            <a:pPr marL="34290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many hours of video are uploaded to YouTube per hour?</a:t>
            </a:r>
          </a:p>
          <a:p>
            <a:pPr marL="342900" lvl="0" indent="-342900" algn="just">
              <a:lnSpc>
                <a:spcPct val="118000"/>
              </a:lnSpc>
              <a:spcAft>
                <a:spcPts val="600"/>
              </a:spcAft>
              <a:buFont typeface="+mj-lt"/>
              <a:buAutoNum type="arabicPeriod"/>
            </a:pPr>
            <a:endParaRPr lang="en-GB" sz="1200" kern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5060" y="3381154"/>
            <a:ext cx="3288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What do the answers to these questions reveal about social media and the way people consume it?</a:t>
            </a:r>
          </a:p>
        </p:txBody>
      </p:sp>
    </p:spTree>
    <p:extLst>
      <p:ext uri="{BB962C8B-B14F-4D97-AF65-F5344CB8AC3E}">
        <p14:creationId xmlns:p14="http://schemas.microsoft.com/office/powerpoint/2010/main" val="27416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660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93777" y="5228563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841131" y="1427340"/>
            <a:ext cx="6096000" cy="531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>
              <a:lnSpc>
                <a:spcPct val="119000"/>
              </a:lnSpc>
              <a:spcAft>
                <a:spcPts val="8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31" y="4269049"/>
            <a:ext cx="3115408" cy="2184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1321" y="1276437"/>
            <a:ext cx="7933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Arial" panose="020B0604020202020204" pitchFamily="34" charset="0"/>
              </a:rPr>
              <a:t>Watch the Digital Wildfire project video and answer these questions: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400" dirty="0"/>
              <a:t>What positives and negatives of social media does the video show? </a:t>
            </a:r>
            <a:endParaRPr lang="en-GB" sz="24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400" dirty="0"/>
              <a:t>What does the video suggest you can do to help stop the negatives?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3208">
            <a:off x="7517187" y="5698850"/>
            <a:ext cx="747712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31474" y="3880821"/>
            <a:ext cx="6235207" cy="2507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virtues could you use to ensure you engage responsibly with social media?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How does engaging these virtues change the way you act towards other people online?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Which of these do you think you need to improve on? How might you go about doing that?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9042797" y="1712364"/>
            <a:ext cx="2295525" cy="16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020" y="1346708"/>
            <a:ext cx="2836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Your digital self</a:t>
            </a:r>
            <a:endParaRPr lang="en-GB" sz="2400" u="sng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066" y="1912212"/>
            <a:ext cx="7218134" cy="258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marR="0" indent="-226695"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 to take care of your digital self in these 3 areas?</a:t>
            </a:r>
          </a:p>
          <a:p>
            <a:pPr marL="226695" marR="0" indent="-226695"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a small group to discuss your ideas. </a:t>
            </a:r>
          </a:p>
          <a:p>
            <a:pPr marL="226695" marR="0" indent="-226695"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a virtue to each point you make under the 3 headings.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64756"/>
              </p:ext>
            </p:extLst>
          </p:nvPr>
        </p:nvGraphicFramePr>
        <p:xfrm>
          <a:off x="3461646" y="4116769"/>
          <a:ext cx="4388122" cy="2516355"/>
        </p:xfrm>
        <a:graphic>
          <a:graphicData uri="http://schemas.openxmlformats.org/drawingml/2006/table">
            <a:tbl>
              <a:tblPr/>
              <a:tblGrid>
                <a:gridCol w="1609899">
                  <a:extLst>
                    <a:ext uri="{9D8B030D-6E8A-4147-A177-3AD203B41FA5}">
                      <a16:colId xmlns:a16="http://schemas.microsoft.com/office/drawing/2014/main" val="2422643433"/>
                    </a:ext>
                  </a:extLst>
                </a:gridCol>
                <a:gridCol w="1473042">
                  <a:extLst>
                    <a:ext uri="{9D8B030D-6E8A-4147-A177-3AD203B41FA5}">
                      <a16:colId xmlns:a16="http://schemas.microsoft.com/office/drawing/2014/main" val="2137849744"/>
                    </a:ext>
                  </a:extLst>
                </a:gridCol>
                <a:gridCol w="1305181">
                  <a:extLst>
                    <a:ext uri="{9D8B030D-6E8A-4147-A177-3AD203B41FA5}">
                      <a16:colId xmlns:a16="http://schemas.microsoft.com/office/drawing/2014/main" val="1611245070"/>
                    </a:ext>
                  </a:extLst>
                </a:gridCol>
              </a:tblGrid>
              <a:tr h="5381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i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Privacy and digital footprint</a:t>
                      </a:r>
                      <a:r>
                        <a:rPr lang="en-GB" sz="1200" b="1" i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GB" sz="1200" i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i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Think before you post</a:t>
                      </a:r>
                      <a:r>
                        <a:rPr lang="en-GB" sz="1200" b="1" i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GB" sz="1200" i="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Asking for help</a:t>
                      </a:r>
                      <a:r>
                        <a:rPr lang="en-GB" sz="1200" b="1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GB" sz="120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89772"/>
                  </a:ext>
                </a:extLst>
              </a:tr>
              <a:tr h="19782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92921"/>
                  </a:ext>
                </a:extLst>
              </a:tr>
            </a:tbl>
          </a:graphicData>
        </a:graphic>
      </p:graphicFrame>
      <p:sp>
        <p:nvSpPr>
          <p:cNvPr id="17" name="Control 1"/>
          <p:cNvSpPr>
            <a:spLocks noChangeArrowheads="1" noChangeShapeType="1"/>
          </p:cNvSpPr>
          <p:nvPr/>
        </p:nvSpPr>
        <p:spPr bwMode="auto">
          <a:xfrm>
            <a:off x="4898415" y="9273198"/>
            <a:ext cx="3262312" cy="21859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74" y="4086658"/>
            <a:ext cx="2552700" cy="24669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7495491" y="2199303"/>
            <a:ext cx="441071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36452"/>
            <a:ext cx="1581324" cy="1312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9438" y="1360235"/>
            <a:ext cx="7124699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9824" y="1382215"/>
            <a:ext cx="1132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Read the ‘Talking Heads’ scenarios and the different experiences of using social media.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38" y="2106134"/>
            <a:ext cx="3132993" cy="44773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30185" y="2226305"/>
            <a:ext cx="6096000" cy="4623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Can you identify similarities and differences in these people’s experiences of social media?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How do people use social media differently?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Have these people identified positives and negatives of social media?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Why do people take and post selfies?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How might using social media affect someone’s self-esteem?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Are any of these people’s opinions concerning? Why? 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endParaRPr lang="en-GB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750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288" y="5432150"/>
            <a:ext cx="1581324" cy="13129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7228" y="1355500"/>
            <a:ext cx="2836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Moral Dilemma 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Cloud Callout 11"/>
          <p:cNvSpPr>
            <a:spLocks noChangeArrowheads="1"/>
          </p:cNvSpPr>
          <p:nvPr/>
        </p:nvSpPr>
        <p:spPr bwMode="auto">
          <a:xfrm rot="770581">
            <a:off x="318343" y="2137352"/>
            <a:ext cx="5347995" cy="3466243"/>
          </a:xfrm>
          <a:prstGeom prst="cloudCallout">
            <a:avLst>
              <a:gd name="adj1" fmla="val 60858"/>
              <a:gd name="adj2" fmla="val 42966"/>
            </a:avLst>
          </a:prstGeom>
          <a:noFill/>
          <a:ln w="25400">
            <a:solidFill>
              <a:schemeClr val="dk1">
                <a:lumMod val="0"/>
                <a:lumOff val="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friend really annoyed me today. She made some nasty comments on my recent Instagram photo joking about what I was wearing. I’m tempted to post some embarrassing photos of her on my feed, it’s so easy to do.  She’ll soon regret calling me names!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0737" y="1560969"/>
            <a:ext cx="6475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GB" sz="2000" dirty="0"/>
              <a:t>Why is this situation challenging?</a:t>
            </a: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000" dirty="0"/>
              <a:t>What do you think a wise solution to this problem is? </a:t>
            </a:r>
            <a:endParaRPr lang="en-GB" sz="20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000" dirty="0"/>
              <a:t>Is there more than one possible wise choice in this scenario?</a:t>
            </a:r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a typeface="Arial" panose="020B0604020202020204" pitchFamily="34" charset="0"/>
              </a:rPr>
              <a:t>What are some possible outcomes for the different choices she has in this situation?</a:t>
            </a:r>
            <a:endParaRPr lang="en-GB" sz="2000" dirty="0">
              <a:ea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322" y="3914783"/>
            <a:ext cx="2922709" cy="21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1495" y="1344439"/>
            <a:ext cx="3873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Ask for help and give advice!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79" y="1480825"/>
            <a:ext cx="3216396" cy="460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228" y="2147518"/>
            <a:ext cx="6096000" cy="200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kern="1400" dirty="0">
                <a:latin typeface="Calibri" panose="020F0502020204030204" pitchFamily="34" charset="0"/>
              </a:rPr>
              <a:t>I think my little brother is speaking to someone he doesn’t know on his snapchat. I have seen some private messages that someone has sent to him. He says he is OK but I am not sure. What should I do?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95" y="3971928"/>
            <a:ext cx="6464090" cy="2376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400" dirty="0">
                <a:solidFill>
                  <a:srgbClr val="FF0000"/>
                </a:solidFill>
                <a:latin typeface="Calibri" panose="020F0502020204030204" pitchFamily="34" charset="0"/>
              </a:rPr>
              <a:t>Write down some possible ways you could help your brother in this situation. Who might you need to talk to?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400" dirty="0">
                <a:solidFill>
                  <a:srgbClr val="FF0000"/>
                </a:solidFill>
                <a:latin typeface="Calibri" panose="020F0502020204030204" pitchFamily="34" charset="0"/>
              </a:rPr>
              <a:t>What virtues do you have to activate to intervene in this scenario?</a:t>
            </a:r>
            <a:endParaRPr lang="en-GB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249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517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Jacob Nash (Education)</cp:lastModifiedBy>
  <cp:revision>47</cp:revision>
  <dcterms:created xsi:type="dcterms:W3CDTF">2019-06-06T13:36:27Z</dcterms:created>
  <dcterms:modified xsi:type="dcterms:W3CDTF">2020-06-02T14:04:16Z</dcterms:modified>
</cp:coreProperties>
</file>