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59" d="100"/>
          <a:sy n="59" d="100"/>
        </p:scale>
        <p:origin x="88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05/06/2020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3</a:t>
            </a:fld>
            <a:endParaRPr lang="en-GB"/>
          </a:p>
        </p:txBody>
      </p:sp>
    </p:spTree>
    <p:extLst>
      <p:ext uri="{BB962C8B-B14F-4D97-AF65-F5344CB8AC3E}">
        <p14:creationId xmlns:p14="http://schemas.microsoft.com/office/powerpoint/2010/main" val="123883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4</a:t>
            </a:fld>
            <a:endParaRPr lang="en-GB"/>
          </a:p>
        </p:txBody>
      </p:sp>
    </p:spTree>
    <p:extLst>
      <p:ext uri="{BB962C8B-B14F-4D97-AF65-F5344CB8AC3E}">
        <p14:creationId xmlns:p14="http://schemas.microsoft.com/office/powerpoint/2010/main" val="379179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05/06/2020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05/06/2020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05/06/2020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05/06/2020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5183" y="2542096"/>
            <a:ext cx="4308232" cy="17277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Text Box 4"/>
          <p:cNvSpPr txBox="1">
            <a:spLocks noChangeArrowheads="1"/>
          </p:cNvSpPr>
          <p:nvPr/>
        </p:nvSpPr>
        <p:spPr bwMode="auto">
          <a:xfrm>
            <a:off x="3860460" y="4269867"/>
            <a:ext cx="5511057" cy="5892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000000"/>
                </a:solidFill>
                <a:effectLst/>
                <a:latin typeface="Calibri" panose="020F0502020204030204" pitchFamily="34" charset="0"/>
              </a:rPr>
              <a:t>Developing through Exercise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282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10" name="Rectangle 9"/>
          <p:cNvSpPr/>
          <p:nvPr/>
        </p:nvSpPr>
        <p:spPr>
          <a:xfrm>
            <a:off x="718457" y="1664645"/>
            <a:ext cx="7774911" cy="1894301"/>
          </a:xfrm>
          <a:prstGeom prst="rect">
            <a:avLst/>
          </a:prstGeom>
        </p:spPr>
        <p:txBody>
          <a:bodyPr wrap="square">
            <a:spAutoFit/>
          </a:bodyPr>
          <a:lstStyle/>
          <a:p>
            <a:pPr>
              <a:lnSpc>
                <a:spcPct val="119000"/>
              </a:lnSpc>
              <a:spcAft>
                <a:spcPts val="600"/>
              </a:spcAft>
            </a:pPr>
            <a:r>
              <a:rPr lang="en-GB" sz="2400" kern="1400" dirty="0">
                <a:solidFill>
                  <a:srgbClr val="000000"/>
                </a:solidFill>
                <a:latin typeface="Calibri" panose="020F0502020204030204" pitchFamily="34" charset="0"/>
              </a:rPr>
              <a:t>In pairs, brainstorm as many benefits to exercise as possible.</a:t>
            </a:r>
          </a:p>
          <a:p>
            <a:pPr>
              <a:lnSpc>
                <a:spcPct val="119000"/>
              </a:lnSpc>
              <a:spcAft>
                <a:spcPts val="600"/>
              </a:spcAft>
            </a:pPr>
            <a:r>
              <a:rPr lang="en-GB" sz="2400" kern="1400" dirty="0">
                <a:solidFill>
                  <a:srgbClr val="000000"/>
                </a:solidFill>
                <a:latin typeface="Calibri" panose="020F0502020204030204" pitchFamily="34" charset="0"/>
              </a:rPr>
              <a:t>Once you’ve  gathered you ideas rank them in a diamond nine in order of their importance.</a:t>
            </a:r>
          </a:p>
          <a:p>
            <a:pPr>
              <a:lnSpc>
                <a:spcPct val="119000"/>
              </a:lnSpc>
              <a:spcAft>
                <a:spcPts val="600"/>
              </a:spcAft>
            </a:pPr>
            <a:r>
              <a:rPr lang="en-GB" kern="1400" dirty="0">
                <a:solidFill>
                  <a:srgbClr val="000000"/>
                </a:solidFill>
                <a:latin typeface="Calibri" panose="020F0502020204030204" pitchFamily="34" charset="0"/>
              </a:rPr>
              <a:t> </a:t>
            </a:r>
          </a:p>
        </p:txBody>
      </p:sp>
      <p:pic>
        <p:nvPicPr>
          <p:cNvPr id="11" name="Picture 10"/>
          <p:cNvPicPr>
            <a:picLocks noChangeAspect="1"/>
          </p:cNvPicPr>
          <p:nvPr/>
        </p:nvPicPr>
        <p:blipFill>
          <a:blip r:embed="rId5"/>
          <a:stretch>
            <a:fillRect/>
          </a:stretch>
        </p:blipFill>
        <p:spPr>
          <a:xfrm>
            <a:off x="6236374" y="3015394"/>
            <a:ext cx="3705225" cy="2409825"/>
          </a:xfrm>
          <a:prstGeom prst="rect">
            <a:avLst/>
          </a:prstGeom>
        </p:spPr>
      </p:pic>
      <p:pic>
        <p:nvPicPr>
          <p:cNvPr id="2" name="Picture 1"/>
          <p:cNvPicPr>
            <a:picLocks noChangeAspect="1"/>
          </p:cNvPicPr>
          <p:nvPr/>
        </p:nvPicPr>
        <p:blipFill>
          <a:blip r:embed="rId6"/>
          <a:stretch>
            <a:fillRect/>
          </a:stretch>
        </p:blipFill>
        <p:spPr>
          <a:xfrm>
            <a:off x="1631251" y="3446585"/>
            <a:ext cx="2371251" cy="3015762"/>
          </a:xfrm>
          <a:prstGeom prst="rect">
            <a:avLst/>
          </a:prstGeom>
        </p:spPr>
      </p:pic>
    </p:spTree>
    <p:extLst>
      <p:ext uri="{BB962C8B-B14F-4D97-AF65-F5344CB8AC3E}">
        <p14:creationId xmlns:p14="http://schemas.microsoft.com/office/powerpoint/2010/main" val="274168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p:cNvSpPr/>
          <p:nvPr/>
        </p:nvSpPr>
        <p:spPr>
          <a:xfrm>
            <a:off x="942761" y="1483432"/>
            <a:ext cx="9622266" cy="2310441"/>
          </a:xfrm>
          <a:prstGeom prst="rect">
            <a:avLst/>
          </a:prstGeom>
        </p:spPr>
        <p:txBody>
          <a:bodyPr wrap="square">
            <a:spAutoFit/>
          </a:bodyPr>
          <a:lstStyle/>
          <a:p>
            <a:pPr>
              <a:lnSpc>
                <a:spcPct val="107000"/>
              </a:lnSpc>
              <a:spcAft>
                <a:spcPts val="800"/>
              </a:spcAft>
            </a:pPr>
            <a:r>
              <a:rPr lang="en-GB" sz="2400" kern="1400" dirty="0">
                <a:solidFill>
                  <a:srgbClr val="000000"/>
                </a:solidFill>
                <a:latin typeface="Calibri" panose="020F0502020204030204" pitchFamily="34" charset="0"/>
              </a:rPr>
              <a:t>Write a short paragraph on your experiences of exercise and its benefits. Feedback to your partner about your experience. </a:t>
            </a:r>
          </a:p>
          <a:p>
            <a:pPr>
              <a:lnSpc>
                <a:spcPct val="107000"/>
              </a:lnSpc>
              <a:spcAft>
                <a:spcPts val="800"/>
              </a:spcAft>
            </a:pPr>
            <a:endParaRPr lang="en-GB" sz="2400" kern="1400" dirty="0">
              <a:solidFill>
                <a:srgbClr val="000000"/>
              </a:solidFill>
              <a:latin typeface="Calibri" panose="020F0502020204030204" pitchFamily="34" charset="0"/>
            </a:endParaRPr>
          </a:p>
          <a:p>
            <a:pPr>
              <a:lnSpc>
                <a:spcPct val="107000"/>
              </a:lnSpc>
              <a:spcAft>
                <a:spcPts val="800"/>
              </a:spcAft>
            </a:pPr>
            <a:r>
              <a:rPr lang="en-GB" sz="2400" kern="1400" dirty="0">
                <a:solidFill>
                  <a:srgbClr val="000000"/>
                </a:solidFill>
                <a:latin typeface="Calibri" panose="020F0502020204030204" pitchFamily="34" charset="0"/>
              </a:rPr>
              <a:t>How did you feel about taking part in exercise activities?</a:t>
            </a:r>
          </a:p>
          <a:p>
            <a:pPr>
              <a:lnSpc>
                <a:spcPct val="119000"/>
              </a:lnSpc>
              <a:spcAft>
                <a:spcPts val="600"/>
              </a:spcAft>
            </a:pPr>
            <a:r>
              <a:rPr lang="en-GB" kern="1400" dirty="0">
                <a:solidFill>
                  <a:srgbClr val="000000"/>
                </a:solidFill>
                <a:latin typeface="Calibri" panose="020F0502020204030204" pitchFamily="34" charset="0"/>
              </a:rPr>
              <a:t> </a:t>
            </a: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94050">
            <a:off x="10257500" y="1717607"/>
            <a:ext cx="1366387" cy="18420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 Box 3"/>
          <p:cNvSpPr txBox="1">
            <a:spLocks noChangeArrowheads="1"/>
          </p:cNvSpPr>
          <p:nvPr/>
        </p:nvSpPr>
        <p:spPr bwMode="auto">
          <a:xfrm rot="408826">
            <a:off x="6620666" y="3867653"/>
            <a:ext cx="4098299" cy="13944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What types of virtues could you develop through exercise? Give some practical examples of how these might be developed.</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l="15073"/>
          <a:stretch>
            <a:fillRect/>
          </a:stretch>
        </p:blipFill>
        <p:spPr bwMode="auto">
          <a:xfrm rot="-1236356">
            <a:off x="5595860" y="4209945"/>
            <a:ext cx="893763" cy="1403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p:nvPicPr>
        <p:blipFill>
          <a:blip r:embed="rId8"/>
          <a:stretch>
            <a:fillRect/>
          </a:stretch>
        </p:blipFill>
        <p:spPr>
          <a:xfrm>
            <a:off x="1079125" y="3816258"/>
            <a:ext cx="2668465" cy="2190724"/>
          </a:xfrm>
          <a:prstGeom prst="rect">
            <a:avLst/>
          </a:prstGeom>
        </p:spPr>
      </p:pic>
    </p:spTree>
    <p:extLst>
      <p:ext uri="{BB962C8B-B14F-4D97-AF65-F5344CB8AC3E}">
        <p14:creationId xmlns:p14="http://schemas.microsoft.com/office/powerpoint/2010/main" val="274626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
        <p:nvSpPr>
          <p:cNvPr id="3" name="Rectangle 2"/>
          <p:cNvSpPr/>
          <p:nvPr/>
        </p:nvSpPr>
        <p:spPr>
          <a:xfrm>
            <a:off x="984164" y="1611929"/>
            <a:ext cx="7764420" cy="2333780"/>
          </a:xfrm>
          <a:prstGeom prst="rect">
            <a:avLst/>
          </a:prstGeom>
        </p:spPr>
        <p:txBody>
          <a:bodyPr wrap="square">
            <a:spAutoFit/>
          </a:bodyPr>
          <a:lstStyle/>
          <a:p>
            <a:pPr>
              <a:lnSpc>
                <a:spcPct val="119000"/>
              </a:lnSpc>
              <a:spcAft>
                <a:spcPts val="600"/>
              </a:spcAft>
            </a:pPr>
            <a:r>
              <a:rPr lang="en-GB" sz="2400" kern="1400" dirty="0">
                <a:solidFill>
                  <a:srgbClr val="000000"/>
                </a:solidFill>
                <a:latin typeface="Calibri" panose="020F0502020204030204" pitchFamily="34" charset="0"/>
              </a:rPr>
              <a:t>Create a mind map of all of the possible barriers to doing exercise. Do any of the reasons you’ve listed affect you? If so how and why? </a:t>
            </a:r>
          </a:p>
          <a:p>
            <a:pPr>
              <a:lnSpc>
                <a:spcPct val="119000"/>
              </a:lnSpc>
              <a:spcAft>
                <a:spcPts val="600"/>
              </a:spcAft>
            </a:pPr>
            <a:r>
              <a:rPr lang="en-GB" sz="2400" kern="1400" dirty="0">
                <a:solidFill>
                  <a:srgbClr val="000000"/>
                </a:solidFill>
                <a:latin typeface="Calibri" panose="020F0502020204030204" pitchFamily="34" charset="0"/>
              </a:rPr>
              <a:t>What virtues do you need to overcome these barriers?</a:t>
            </a:r>
          </a:p>
          <a:p>
            <a:pPr>
              <a:lnSpc>
                <a:spcPct val="119000"/>
              </a:lnSpc>
              <a:spcAft>
                <a:spcPts val="600"/>
              </a:spcAft>
            </a:pPr>
            <a:r>
              <a:rPr lang="en-GB" kern="1400" dirty="0">
                <a:solidFill>
                  <a:srgbClr val="000000"/>
                </a:solidFill>
                <a:latin typeface="Calibri" panose="020F0502020204030204" pitchFamily="34" charset="0"/>
              </a:rPr>
              <a:t> </a:t>
            </a:r>
          </a:p>
        </p:txBody>
      </p:sp>
      <p:pic>
        <p:nvPicPr>
          <p:cNvPr id="8" name="Picture 7"/>
          <p:cNvPicPr>
            <a:picLocks noChangeAspect="1"/>
          </p:cNvPicPr>
          <p:nvPr/>
        </p:nvPicPr>
        <p:blipFill>
          <a:blip r:embed="rId6"/>
          <a:stretch>
            <a:fillRect/>
          </a:stretch>
        </p:blipFill>
        <p:spPr>
          <a:xfrm>
            <a:off x="993935" y="4102412"/>
            <a:ext cx="3732256" cy="2221712"/>
          </a:xfrm>
          <a:prstGeom prst="rect">
            <a:avLst/>
          </a:prstGeom>
        </p:spPr>
      </p:pic>
      <p:sp>
        <p:nvSpPr>
          <p:cNvPr id="10" name="AutoShape 3"/>
          <p:cNvSpPr>
            <a:spLocks noChangeArrowheads="1"/>
          </p:cNvSpPr>
          <p:nvPr/>
        </p:nvSpPr>
        <p:spPr bwMode="auto">
          <a:xfrm rot="20948471">
            <a:off x="5141757" y="3674543"/>
            <a:ext cx="4633226" cy="1473897"/>
          </a:xfrm>
          <a:prstGeom prst="horizontalScroll">
            <a:avLst>
              <a:gd name="adj" fmla="val 12500"/>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rPr>
              <a:t> “It's not whether you get knocked down, it's whether you get up.” -  Vince Lombardi</a:t>
            </a:r>
            <a:br>
              <a:rPr kumimoji="0" lang="en-GB" altLang="en-US" sz="1000" b="0" i="0" u="none" strike="noStrike" cap="none" normalizeH="0" baseline="0" dirty="0">
                <a:ln>
                  <a:noFill/>
                </a:ln>
                <a:solidFill>
                  <a:srgbClr val="000000"/>
                </a:solidFill>
                <a:effectLst/>
                <a:latin typeface="Calibri" panose="020F050202020403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Box 15"/>
          <p:cNvSpPr txBox="1"/>
          <p:nvPr/>
        </p:nvSpPr>
        <p:spPr>
          <a:xfrm>
            <a:off x="6941867" y="5110703"/>
            <a:ext cx="3175687" cy="1015663"/>
          </a:xfrm>
          <a:prstGeom prst="rect">
            <a:avLst/>
          </a:prstGeom>
          <a:noFill/>
        </p:spPr>
        <p:txBody>
          <a:bodyPr wrap="square" rtlCol="0">
            <a:spAutoFit/>
          </a:bodyPr>
          <a:lstStyle/>
          <a:p>
            <a:r>
              <a:rPr lang="en-GB" sz="2000" dirty="0"/>
              <a:t>Do you agree with this quote? Share your thoughts with your partner.</a:t>
            </a:r>
          </a:p>
        </p:txBody>
      </p:sp>
      <p:pic>
        <p:nvPicPr>
          <p:cNvPr id="2" name="Picture 1"/>
          <p:cNvPicPr>
            <a:picLocks noChangeAspect="1"/>
          </p:cNvPicPr>
          <p:nvPr/>
        </p:nvPicPr>
        <p:blipFill>
          <a:blip r:embed="rId7"/>
          <a:stretch>
            <a:fillRect/>
          </a:stretch>
        </p:blipFill>
        <p:spPr>
          <a:xfrm>
            <a:off x="9405257" y="1605769"/>
            <a:ext cx="2247776" cy="1444999"/>
          </a:xfrm>
          <a:prstGeom prst="rect">
            <a:avLst/>
          </a:prstGeom>
        </p:spPr>
      </p:pic>
    </p:spTree>
    <p:extLst>
      <p:ext uri="{BB962C8B-B14F-4D97-AF65-F5344CB8AC3E}">
        <p14:creationId xmlns:p14="http://schemas.microsoft.com/office/powerpoint/2010/main" val="350365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10" name="Rectangle 9"/>
          <p:cNvSpPr/>
          <p:nvPr/>
        </p:nvSpPr>
        <p:spPr>
          <a:xfrm>
            <a:off x="230659" y="1211627"/>
            <a:ext cx="8085438" cy="3465692"/>
          </a:xfrm>
          <a:prstGeom prst="rect">
            <a:avLst/>
          </a:prstGeom>
        </p:spPr>
        <p:txBody>
          <a:bodyPr wrap="square">
            <a:spAutoFit/>
          </a:bodyPr>
          <a:lstStyle/>
          <a:p>
            <a:pPr algn="just">
              <a:lnSpc>
                <a:spcPct val="119000"/>
              </a:lnSpc>
              <a:spcAft>
                <a:spcPts val="600"/>
              </a:spcAft>
            </a:pPr>
            <a:r>
              <a:rPr lang="en-GB" b="1" kern="1400" dirty="0">
                <a:solidFill>
                  <a:srgbClr val="000000"/>
                </a:solidFill>
                <a:latin typeface="Calibri" panose="020F0502020204030204" pitchFamily="34" charset="0"/>
              </a:rPr>
              <a:t>Simone </a:t>
            </a:r>
            <a:r>
              <a:rPr lang="en-GB" b="1" kern="1400" dirty="0" err="1">
                <a:solidFill>
                  <a:srgbClr val="000000"/>
                </a:solidFill>
                <a:latin typeface="Calibri" panose="020F0502020204030204" pitchFamily="34" charset="0"/>
              </a:rPr>
              <a:t>Biles</a:t>
            </a:r>
            <a:r>
              <a:rPr lang="en-GB" b="1" kern="1400" dirty="0">
                <a:solidFill>
                  <a:srgbClr val="000000"/>
                </a:solidFill>
                <a:latin typeface="Calibri" panose="020F0502020204030204" pitchFamily="34" charset="0"/>
              </a:rPr>
              <a:t> </a:t>
            </a:r>
            <a:r>
              <a:rPr lang="en-GB" kern="1400" dirty="0">
                <a:solidFill>
                  <a:srgbClr val="000000"/>
                </a:solidFill>
                <a:latin typeface="Calibri" panose="020F0502020204030204" pitchFamily="34" charset="0"/>
              </a:rPr>
              <a:t>is a multi Olympic and World champion gymnast who many  consider  to be the greatest gymnast of all time. She is a modern day hero that overcame poverty and abuse. Growing up, Simone's mother wasn’t around to care for their family because of her drug addictions and Simone had to endure a challenging childhood. Simone and her siblings stayed in foster care until their grandparents, took in Simone and her younger sister, Adria, to later adopt them. Simone’s life changed when she was six and went on a class field trip to the gymnasium and while she was there, she was so impressed by the gymnasts that she knew right then she wanted to do the same. </a:t>
            </a:r>
          </a:p>
          <a:p>
            <a:pPr>
              <a:lnSpc>
                <a:spcPct val="119000"/>
              </a:lnSpc>
              <a:spcAft>
                <a:spcPts val="600"/>
              </a:spcAft>
            </a:pPr>
            <a:r>
              <a:rPr lang="en-GB" kern="1400" dirty="0">
                <a:solidFill>
                  <a:srgbClr val="000000"/>
                </a:solidFill>
                <a:latin typeface="Calibri" panose="020F0502020204030204" pitchFamily="34" charset="0"/>
              </a:rPr>
              <a:t> </a:t>
            </a:r>
          </a:p>
        </p:txBody>
      </p:sp>
      <p:sp>
        <p:nvSpPr>
          <p:cNvPr id="11" name="Rectangle 10"/>
          <p:cNvSpPr/>
          <p:nvPr/>
        </p:nvSpPr>
        <p:spPr>
          <a:xfrm>
            <a:off x="3362159" y="4202590"/>
            <a:ext cx="6738551" cy="2806409"/>
          </a:xfrm>
          <a:prstGeom prst="rect">
            <a:avLst/>
          </a:prstGeom>
        </p:spPr>
        <p:txBody>
          <a:bodyPr wrap="square">
            <a:spAutoFit/>
          </a:bodyPr>
          <a:lstStyle/>
          <a:p>
            <a:pPr algn="just">
              <a:lnSpc>
                <a:spcPct val="119000"/>
              </a:lnSpc>
              <a:spcAft>
                <a:spcPts val="600"/>
              </a:spcAft>
            </a:pPr>
            <a:r>
              <a:rPr lang="en-GB" b="1" kern="1400" dirty="0">
                <a:latin typeface="Calibri" panose="020F0502020204030204" pitchFamily="34" charset="0"/>
              </a:rPr>
              <a:t>Jonnie Peacock </a:t>
            </a:r>
            <a:r>
              <a:rPr lang="en-GB" kern="1400" dirty="0">
                <a:latin typeface="Calibri" panose="020F0502020204030204" pitchFamily="34" charset="0"/>
              </a:rPr>
              <a:t>is an English runner who won the gold medal at the 2012 London Olympics and 2016 Summer Olympics, representing Great Britain in the men’s 100 metre event. At age 5, Peacock contracted meningococcal meningitis and septicaemia and as a result lost his right leg below the knee. This didn’t hinder Jonnie in his love of sport and he displayed amazing perseverance to  become a world class athlete.</a:t>
            </a:r>
          </a:p>
          <a:p>
            <a:pPr>
              <a:lnSpc>
                <a:spcPct val="119000"/>
              </a:lnSpc>
              <a:spcAft>
                <a:spcPts val="600"/>
              </a:spcAft>
            </a:pPr>
            <a:r>
              <a:rPr lang="en-GB" kern="1400" dirty="0">
                <a:solidFill>
                  <a:srgbClr val="000000"/>
                </a:solidFill>
                <a:latin typeface="Calibri" panose="020F0502020204030204" pitchFamily="34" charset="0"/>
              </a:rPr>
              <a:t> </a:t>
            </a:r>
          </a:p>
        </p:txBody>
      </p:sp>
      <p:pic>
        <p:nvPicPr>
          <p:cNvPr id="2" name="Picture 1"/>
          <p:cNvPicPr>
            <a:picLocks noChangeAspect="1"/>
          </p:cNvPicPr>
          <p:nvPr/>
        </p:nvPicPr>
        <p:blipFill>
          <a:blip r:embed="rId5"/>
          <a:stretch>
            <a:fillRect/>
          </a:stretch>
        </p:blipFill>
        <p:spPr>
          <a:xfrm>
            <a:off x="9002360" y="1442922"/>
            <a:ext cx="2453493" cy="2462893"/>
          </a:xfrm>
          <a:prstGeom prst="rect">
            <a:avLst/>
          </a:prstGeom>
        </p:spPr>
      </p:pic>
      <p:pic>
        <p:nvPicPr>
          <p:cNvPr id="3" name="Picture 2"/>
          <p:cNvPicPr>
            <a:picLocks noChangeAspect="1"/>
          </p:cNvPicPr>
          <p:nvPr/>
        </p:nvPicPr>
        <p:blipFill>
          <a:blip r:embed="rId6"/>
          <a:stretch>
            <a:fillRect/>
          </a:stretch>
        </p:blipFill>
        <p:spPr>
          <a:xfrm>
            <a:off x="647708" y="4474043"/>
            <a:ext cx="2269907" cy="1897365"/>
          </a:xfrm>
          <a:prstGeom prst="rect">
            <a:avLst/>
          </a:prstGeom>
        </p:spPr>
      </p:pic>
    </p:spTree>
    <p:extLst>
      <p:ext uri="{BB962C8B-B14F-4D97-AF65-F5344CB8AC3E}">
        <p14:creationId xmlns:p14="http://schemas.microsoft.com/office/powerpoint/2010/main" val="105750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11" name="Rectangle 10"/>
          <p:cNvSpPr/>
          <p:nvPr/>
        </p:nvSpPr>
        <p:spPr>
          <a:xfrm>
            <a:off x="719939" y="1557356"/>
            <a:ext cx="6164438" cy="4871847"/>
          </a:xfrm>
          <a:prstGeom prst="rect">
            <a:avLst/>
          </a:prstGeom>
        </p:spPr>
        <p:txBody>
          <a:bodyPr wrap="square">
            <a:spAutoFit/>
          </a:bodyPr>
          <a:lstStyle/>
          <a:p>
            <a:pPr>
              <a:lnSpc>
                <a:spcPct val="119000"/>
              </a:lnSpc>
              <a:spcAft>
                <a:spcPts val="600"/>
              </a:spcAft>
            </a:pPr>
            <a:r>
              <a:rPr lang="en-GB" sz="2400" kern="1400" dirty="0">
                <a:solidFill>
                  <a:srgbClr val="000000"/>
                </a:solidFill>
                <a:latin typeface="Calibri" panose="020F0502020204030204" pitchFamily="34" charset="0"/>
              </a:rPr>
              <a:t>Both of these role models have overcome barriers to be at the top of their game. </a:t>
            </a:r>
          </a:p>
          <a:p>
            <a:pPr marL="342900" indent="-342900">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What barriers have they overcome?  </a:t>
            </a:r>
          </a:p>
          <a:p>
            <a:pPr marL="342900" indent="-342900">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Which virtues have they shown?</a:t>
            </a:r>
          </a:p>
          <a:p>
            <a:pPr>
              <a:lnSpc>
                <a:spcPct val="119000"/>
              </a:lnSpc>
              <a:spcAft>
                <a:spcPts val="600"/>
              </a:spcAft>
            </a:pPr>
            <a:endParaRPr lang="en-GB" sz="2400" kern="1400" dirty="0">
              <a:solidFill>
                <a:srgbClr val="000000"/>
              </a:solidFill>
              <a:latin typeface="Calibri" panose="020F0502020204030204" pitchFamily="34" charset="0"/>
            </a:endParaRPr>
          </a:p>
          <a:p>
            <a:pPr>
              <a:lnSpc>
                <a:spcPct val="119000"/>
              </a:lnSpc>
              <a:spcAft>
                <a:spcPts val="600"/>
              </a:spcAft>
            </a:pPr>
            <a:r>
              <a:rPr lang="en-GB" sz="2400" kern="1400" dirty="0">
                <a:solidFill>
                  <a:srgbClr val="000000"/>
                </a:solidFill>
                <a:latin typeface="Calibri" panose="020F0502020204030204" pitchFamily="34" charset="0"/>
              </a:rPr>
              <a:t>Can you think of any other role models who have overcome barriers to succeed in sport? Create a fact file or presentation about them to share with your class. </a:t>
            </a:r>
          </a:p>
          <a:p>
            <a:pPr>
              <a:lnSpc>
                <a:spcPct val="119000"/>
              </a:lnSpc>
              <a:spcAft>
                <a:spcPts val="600"/>
              </a:spcAft>
            </a:pPr>
            <a:r>
              <a:rPr lang="en-GB" sz="2400" kern="1400" dirty="0">
                <a:solidFill>
                  <a:srgbClr val="000000"/>
                </a:solidFill>
                <a:latin typeface="Calibri" panose="020F0502020204030204" pitchFamily="34" charset="0"/>
              </a:rPr>
              <a:t> </a:t>
            </a:r>
          </a:p>
        </p:txBody>
      </p:sp>
      <p:pic>
        <p:nvPicPr>
          <p:cNvPr id="3" name="Picture 2"/>
          <p:cNvPicPr>
            <a:picLocks noChangeAspect="1"/>
          </p:cNvPicPr>
          <p:nvPr/>
        </p:nvPicPr>
        <p:blipFill>
          <a:blip r:embed="rId5"/>
          <a:stretch>
            <a:fillRect/>
          </a:stretch>
        </p:blipFill>
        <p:spPr>
          <a:xfrm>
            <a:off x="7218869" y="1342785"/>
            <a:ext cx="2292321" cy="1986040"/>
          </a:xfrm>
          <a:prstGeom prst="rect">
            <a:avLst/>
          </a:prstGeom>
        </p:spPr>
      </p:pic>
      <p:pic>
        <p:nvPicPr>
          <p:cNvPr id="8" name="Picture 7"/>
          <p:cNvPicPr>
            <a:picLocks noChangeAspect="1"/>
          </p:cNvPicPr>
          <p:nvPr/>
        </p:nvPicPr>
        <p:blipFill>
          <a:blip r:embed="rId6"/>
          <a:stretch>
            <a:fillRect/>
          </a:stretch>
        </p:blipFill>
        <p:spPr>
          <a:xfrm>
            <a:off x="10465235" y="1342785"/>
            <a:ext cx="1398203" cy="2239674"/>
          </a:xfrm>
          <a:prstGeom prst="rect">
            <a:avLst/>
          </a:prstGeom>
        </p:spPr>
      </p:pic>
      <p:pic>
        <p:nvPicPr>
          <p:cNvPr id="9" name="Picture 8"/>
          <p:cNvPicPr>
            <a:picLocks noChangeAspect="1"/>
          </p:cNvPicPr>
          <p:nvPr/>
        </p:nvPicPr>
        <p:blipFill>
          <a:blip r:embed="rId7"/>
          <a:stretch>
            <a:fillRect/>
          </a:stretch>
        </p:blipFill>
        <p:spPr>
          <a:xfrm>
            <a:off x="7299039" y="3782429"/>
            <a:ext cx="2131979" cy="2646774"/>
          </a:xfrm>
          <a:prstGeom prst="rect">
            <a:avLst/>
          </a:prstGeom>
        </p:spPr>
      </p:pic>
    </p:spTree>
    <p:extLst>
      <p:ext uri="{BB962C8B-B14F-4D97-AF65-F5344CB8AC3E}">
        <p14:creationId xmlns:p14="http://schemas.microsoft.com/office/powerpoint/2010/main" val="591313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442</Words>
  <Application>Microsoft Office PowerPoint</Application>
  <PresentationFormat>Widescreen</PresentationFormat>
  <Paragraphs>30</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Jacob Nash (Education)</cp:lastModifiedBy>
  <cp:revision>41</cp:revision>
  <dcterms:created xsi:type="dcterms:W3CDTF">2019-06-06T13:36:27Z</dcterms:created>
  <dcterms:modified xsi:type="dcterms:W3CDTF">2020-06-05T11:44:01Z</dcterms:modified>
</cp:coreProperties>
</file>