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79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3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31" y="2390238"/>
            <a:ext cx="4146187" cy="22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1588"/>
            <a:ext cx="1123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29530" y="4666268"/>
            <a:ext cx="2066470" cy="87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and Service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4848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/>
          <a:stretch>
            <a:fillRect/>
          </a:stretch>
        </p:blipFill>
        <p:spPr bwMode="auto">
          <a:xfrm rot="-1236356">
            <a:off x="289303" y="3246850"/>
            <a:ext cx="893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 rot="20844027">
            <a:off x="242360" y="1535019"/>
            <a:ext cx="4279108" cy="139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would your ideal neighbour be like?  Why would they be a good neighbour? What virtues or character traits would they display?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806" y="3072348"/>
            <a:ext cx="7504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Who am I?</a:t>
            </a:r>
          </a:p>
          <a:p>
            <a:endParaRPr lang="en-GB" sz="2400" dirty="0"/>
          </a:p>
          <a:p>
            <a:r>
              <a:rPr lang="en-GB" sz="2000" dirty="0"/>
              <a:t>Each of us is unique. It’s what makes us special and the world a more interesting place. Using the ‘Who am I?’ worksheet, write down some of the things that make you who you are.</a:t>
            </a:r>
          </a:p>
          <a:p>
            <a:endParaRPr lang="en-GB" sz="2000" dirty="0"/>
          </a:p>
          <a:p>
            <a:r>
              <a:rPr lang="en-GB" sz="2000" dirty="0"/>
              <a:t>Share your profile with your partner and take some time ask each other questions about your unique qualities.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1375" y="1235950"/>
            <a:ext cx="3263153" cy="19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915" y="2055042"/>
            <a:ext cx="4695092" cy="15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53915" y="1508842"/>
            <a:ext cx="73943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ea typeface="Arial" panose="020B0604020202020204" pitchFamily="34" charset="0"/>
              </a:rPr>
              <a:t>What is a community?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What does a community mean to you?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Arial" panose="020B0604020202020204" pitchFamily="34" charset="0"/>
              </a:rPr>
              <a:t>What communities do you belong to?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Arial" panose="020B0604020202020204" pitchFamily="34" charset="0"/>
              </a:rPr>
              <a:t>What does it mean to be a part of these communities?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Arial" panose="020B0604020202020204" pitchFamily="34" charset="0"/>
              </a:rPr>
              <a:t>How does the community function in a practical way?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ea typeface="Arial" panose="020B0604020202020204" pitchFamily="34" charset="0"/>
              </a:rPr>
              <a:t>As a class, brainstorm these ideas and draw up your definition of what a community is. </a:t>
            </a:r>
            <a:endParaRPr lang="en-US" alt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47" y="2055042"/>
            <a:ext cx="3937088" cy="18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917" y="1645687"/>
            <a:ext cx="2175363" cy="2518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5622" y="1568872"/>
            <a:ext cx="68081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communities do I belong to? </a:t>
            </a:r>
            <a:endParaRPr lang="en-GB" sz="2400" dirty="0"/>
          </a:p>
          <a:p>
            <a:pPr marL="71755" marR="71755"/>
            <a:r>
              <a:rPr lang="en-US" dirty="0"/>
              <a:t> </a:t>
            </a:r>
            <a:endParaRPr lang="en-GB" sz="2000" dirty="0"/>
          </a:p>
          <a:p>
            <a:pPr marL="528955" marR="71755" indent="-457200">
              <a:buFont typeface="+mj-lt"/>
              <a:buAutoNum type="arabicPeriod"/>
            </a:pPr>
            <a:r>
              <a:rPr lang="en-US" sz="2000" dirty="0"/>
              <a:t>Think of all the communities that you are a part of, write them on a spider diagram and compare them with your partner</a:t>
            </a:r>
          </a:p>
          <a:p>
            <a:pPr marL="528955" marR="71755" indent="-457200">
              <a:buFont typeface="+mj-lt"/>
              <a:buAutoNum type="arabicPeriod"/>
            </a:pPr>
            <a:endParaRPr lang="en-US" sz="2000" dirty="0"/>
          </a:p>
          <a:p>
            <a:pPr marL="528955" marR="71755" indent="-457200">
              <a:buFont typeface="+mj-lt"/>
              <a:buAutoNum type="arabicPeriod"/>
            </a:pPr>
            <a:r>
              <a:rPr lang="en-US" sz="2000" dirty="0"/>
              <a:t>Do you and your partner cross over in any of your communities? What are the similarities and differences?</a:t>
            </a:r>
          </a:p>
          <a:p>
            <a:pPr marL="528955" marR="71755" indent="-457200">
              <a:buFont typeface="+mj-lt"/>
              <a:buAutoNum type="arabicPeriod"/>
            </a:pPr>
            <a:endParaRPr lang="en-GB" sz="2000" dirty="0"/>
          </a:p>
          <a:p>
            <a:pPr marL="528955" marR="71755" indent="-457200">
              <a:buFont typeface="+mj-lt"/>
              <a:buAutoNum type="arabicPeriod"/>
            </a:pPr>
            <a:r>
              <a:rPr lang="en-US" sz="2000" dirty="0"/>
              <a:t>Choose one of your communities and feedback to the class about why you enjoy being part of it.</a:t>
            </a:r>
            <a:endParaRPr lang="en-GB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737" y="1319051"/>
            <a:ext cx="64822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Diamond Nine</a:t>
            </a:r>
          </a:p>
          <a:p>
            <a:pPr marL="71755" marR="71755">
              <a:spcAft>
                <a:spcPts val="0"/>
              </a:spcAft>
            </a:pPr>
            <a:endParaRPr lang="en-US" sz="24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sz="2000" dirty="0">
                <a:ea typeface="Arial" panose="020B0604020202020204" pitchFamily="34" charset="0"/>
              </a:rPr>
              <a:t>The cards describe different types of people in a community.</a:t>
            </a:r>
            <a:endParaRPr lang="en-GB" sz="20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r>
              <a:rPr lang="en-US" sz="2000" dirty="0">
                <a:ea typeface="Arial" panose="020B0604020202020204" pitchFamily="34" charset="0"/>
              </a:rPr>
              <a:t>Use the cards on the desk </a:t>
            </a:r>
            <a:r>
              <a:rPr lang="en-GB" sz="2000" dirty="0">
                <a:ea typeface="Arial" panose="020B0604020202020204" pitchFamily="34" charset="0"/>
              </a:rPr>
              <a:t>and place them in order of importance to you. </a:t>
            </a:r>
          </a:p>
          <a:p>
            <a:pPr marL="71755" marR="71755">
              <a:spcAft>
                <a:spcPts val="0"/>
              </a:spcAft>
            </a:pPr>
            <a:r>
              <a:rPr lang="en-US" dirty="0">
                <a:ea typeface="Arial" panose="020B0604020202020204" pitchFamily="34" charset="0"/>
              </a:rPr>
              <a:t> </a:t>
            </a: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Arial" panose="020B0604020202020204" pitchFamily="34" charset="0"/>
              </a:rPr>
              <a:t>Why have you arranged them in that order?</a:t>
            </a:r>
          </a:p>
          <a:p>
            <a:pPr marL="457200" marR="71755" lvl="0" indent="-457200"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Arial" panose="020B0604020202020204" pitchFamily="34" charset="0"/>
              </a:rPr>
              <a:t>What is most important in a community?</a:t>
            </a: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Arial" panose="020B0604020202020204" pitchFamily="34" charset="0"/>
              </a:rPr>
              <a:t>Why do you believe that?</a:t>
            </a: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endParaRPr lang="en-GB" sz="2000" dirty="0">
              <a:ea typeface="Arial" panose="020B060402020202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Arial" panose="020B0604020202020204" pitchFamily="34" charset="0"/>
              </a:rPr>
              <a:t>Can you match any character virtues to the types of people you have ranked highest?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046" y="1581467"/>
            <a:ext cx="3015178" cy="43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5570" y="1588933"/>
            <a:ext cx="73720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Arial" panose="020B0604020202020204" pitchFamily="34" charset="0"/>
              </a:rPr>
              <a:t>Journal Entry</a:t>
            </a:r>
          </a:p>
          <a:p>
            <a:endParaRPr lang="en-US" sz="2400" dirty="0"/>
          </a:p>
          <a:p>
            <a:r>
              <a:rPr lang="en-US" dirty="0"/>
              <a:t>How might you use your unique character, skills and attributes to play a role in your community? </a:t>
            </a:r>
          </a:p>
          <a:p>
            <a:endParaRPr lang="en-US" dirty="0"/>
          </a:p>
          <a:p>
            <a:r>
              <a:rPr lang="en-US" dirty="0"/>
              <a:t>Use your ‘Who am I’ exercise to  reflect on your gifts and character and write a journal entry that outlines: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role you play in the various communities that you belong 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Practical ways you might serve your communities.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virtues you would like to develop in order to make a difference in your communities. </a:t>
            </a:r>
            <a:endParaRPr lang="en-GB" dirty="0"/>
          </a:p>
          <a:p>
            <a:endParaRPr lang="en-GB" dirty="0"/>
          </a:p>
          <a:p>
            <a:endParaRPr lang="en-GB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919">
            <a:off x="9850527" y="2843930"/>
            <a:ext cx="1046295" cy="14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0653" y="5545022"/>
            <a:ext cx="1581324" cy="13129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750780" y="1532359"/>
            <a:ext cx="714471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en-US" sz="2400" dirty="0">
                <a:ea typeface="Arial" panose="020B0604020202020204" pitchFamily="34" charset="0"/>
              </a:rPr>
              <a:t>Promoting a positive community</a:t>
            </a:r>
          </a:p>
          <a:p>
            <a:pPr marL="71755" marR="71755">
              <a:spcAft>
                <a:spcPts val="0"/>
              </a:spcAft>
            </a:pPr>
            <a:endParaRPr lang="en-US" dirty="0">
              <a:ea typeface="Arial" panose="020B0604020202020204" pitchFamily="34" charset="0"/>
            </a:endParaRPr>
          </a:p>
          <a:p>
            <a:pPr marL="71755" marR="71755">
              <a:spcAft>
                <a:spcPts val="0"/>
              </a:spcAft>
            </a:pPr>
            <a:endParaRPr lang="en-US" sz="2000" dirty="0">
              <a:ea typeface="Arial" panose="020B0604020202020204" pitchFamily="34" charset="0"/>
            </a:endParaRPr>
          </a:p>
          <a:p>
            <a:pPr marL="414655" marR="7175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Arial" panose="020B0604020202020204" pitchFamily="34" charset="0"/>
              </a:rPr>
              <a:t>In what ways could you employ the key virtues of gratitude, </a:t>
            </a:r>
            <a:r>
              <a:rPr lang="en-US" sz="2000" dirty="0" err="1">
                <a:ea typeface="Arial" panose="020B0604020202020204" pitchFamily="34" charset="0"/>
              </a:rPr>
              <a:t>neighbourliness</a:t>
            </a:r>
            <a:r>
              <a:rPr lang="en-US" sz="2000" dirty="0">
                <a:ea typeface="Arial" panose="020B0604020202020204" pitchFamily="34" charset="0"/>
              </a:rPr>
              <a:t>, respect, service, confidence or teamwork to promote a positive community? </a:t>
            </a:r>
          </a:p>
          <a:p>
            <a:pPr marL="414655" marR="7175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Arial" panose="020B0604020202020204" pitchFamily="34" charset="0"/>
            </a:endParaRPr>
          </a:p>
          <a:p>
            <a:pPr marL="414655" marR="7175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Arial" panose="020B0604020202020204" pitchFamily="34" charset="0"/>
              </a:rPr>
              <a:t>How might this look in your school community? </a:t>
            </a:r>
            <a:endParaRPr lang="en-GB" sz="2000" dirty="0">
              <a:ea typeface="Arial" panose="020B0604020202020204" pitchFamily="34" charset="0"/>
            </a:endParaRPr>
          </a:p>
          <a:p>
            <a:pPr marL="414655" marR="7175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ea typeface="Arial" panose="020B0604020202020204" pitchFamily="34" charset="0"/>
            </a:endParaRPr>
          </a:p>
          <a:p>
            <a:pPr marL="414655" marR="71755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Arial" panose="020B0604020202020204" pitchFamily="34" charset="0"/>
              </a:rPr>
              <a:t>Pick two virtues and explore some practical examples. Share these with the group for discussion.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745" y="1532359"/>
            <a:ext cx="2245671" cy="2253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305" y="5041012"/>
            <a:ext cx="3098606" cy="16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4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437</Words>
  <Application>Microsoft Office PowerPoint</Application>
  <PresentationFormat>Widescreen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Jacob Nash (Education)</cp:lastModifiedBy>
  <cp:revision>52</cp:revision>
  <dcterms:created xsi:type="dcterms:W3CDTF">2019-06-06T13:36:27Z</dcterms:created>
  <dcterms:modified xsi:type="dcterms:W3CDTF">2020-06-05T10:55:45Z</dcterms:modified>
</cp:coreProperties>
</file>