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61" r:id="rId6"/>
    <p:sldId id="264" r:id="rId7"/>
    <p:sldId id="262" r:id="rId8"/>
    <p:sldId id="263" r:id="rId9"/>
    <p:sldId id="25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0" d="100"/>
          <a:sy n="70"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A3F31F9-8315-4962-8864-8A5DEBC4F03E}"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7C820F-FE8A-4AD9-BEA0-85802CA7101B}" type="slidenum">
              <a:rPr lang="en-GB" smtClean="0"/>
              <a:t>‹#›</a:t>
            </a:fld>
            <a:endParaRPr lang="en-GB"/>
          </a:p>
        </p:txBody>
      </p:sp>
    </p:spTree>
    <p:extLst>
      <p:ext uri="{BB962C8B-B14F-4D97-AF65-F5344CB8AC3E}">
        <p14:creationId xmlns:p14="http://schemas.microsoft.com/office/powerpoint/2010/main" val="176518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3F31F9-8315-4962-8864-8A5DEBC4F03E}"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7C820F-FE8A-4AD9-BEA0-85802CA7101B}" type="slidenum">
              <a:rPr lang="en-GB" smtClean="0"/>
              <a:t>‹#›</a:t>
            </a:fld>
            <a:endParaRPr lang="en-GB"/>
          </a:p>
        </p:txBody>
      </p:sp>
    </p:spTree>
    <p:extLst>
      <p:ext uri="{BB962C8B-B14F-4D97-AF65-F5344CB8AC3E}">
        <p14:creationId xmlns:p14="http://schemas.microsoft.com/office/powerpoint/2010/main" val="541606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3F31F9-8315-4962-8864-8A5DEBC4F03E}"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7C820F-FE8A-4AD9-BEA0-85802CA7101B}" type="slidenum">
              <a:rPr lang="en-GB" smtClean="0"/>
              <a:t>‹#›</a:t>
            </a:fld>
            <a:endParaRPr lang="en-GB"/>
          </a:p>
        </p:txBody>
      </p:sp>
    </p:spTree>
    <p:extLst>
      <p:ext uri="{BB962C8B-B14F-4D97-AF65-F5344CB8AC3E}">
        <p14:creationId xmlns:p14="http://schemas.microsoft.com/office/powerpoint/2010/main" val="3359571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3F31F9-8315-4962-8864-8A5DEBC4F03E}"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7C820F-FE8A-4AD9-BEA0-85802CA7101B}" type="slidenum">
              <a:rPr lang="en-GB" smtClean="0"/>
              <a:t>‹#›</a:t>
            </a:fld>
            <a:endParaRPr lang="en-GB"/>
          </a:p>
        </p:txBody>
      </p:sp>
    </p:spTree>
    <p:extLst>
      <p:ext uri="{BB962C8B-B14F-4D97-AF65-F5344CB8AC3E}">
        <p14:creationId xmlns:p14="http://schemas.microsoft.com/office/powerpoint/2010/main" val="1330134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3F31F9-8315-4962-8864-8A5DEBC4F03E}"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7C820F-FE8A-4AD9-BEA0-85802CA7101B}" type="slidenum">
              <a:rPr lang="en-GB" smtClean="0"/>
              <a:t>‹#›</a:t>
            </a:fld>
            <a:endParaRPr lang="en-GB"/>
          </a:p>
        </p:txBody>
      </p:sp>
    </p:spTree>
    <p:extLst>
      <p:ext uri="{BB962C8B-B14F-4D97-AF65-F5344CB8AC3E}">
        <p14:creationId xmlns:p14="http://schemas.microsoft.com/office/powerpoint/2010/main" val="3866566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A3F31F9-8315-4962-8864-8A5DEBC4F03E}"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7C820F-FE8A-4AD9-BEA0-85802CA7101B}" type="slidenum">
              <a:rPr lang="en-GB" smtClean="0"/>
              <a:t>‹#›</a:t>
            </a:fld>
            <a:endParaRPr lang="en-GB"/>
          </a:p>
        </p:txBody>
      </p:sp>
    </p:spTree>
    <p:extLst>
      <p:ext uri="{BB962C8B-B14F-4D97-AF65-F5344CB8AC3E}">
        <p14:creationId xmlns:p14="http://schemas.microsoft.com/office/powerpoint/2010/main" val="3315689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A3F31F9-8315-4962-8864-8A5DEBC4F03E}" type="datetimeFigureOut">
              <a:rPr lang="en-GB" smtClean="0"/>
              <a:t>03/06/2020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77C820F-FE8A-4AD9-BEA0-85802CA7101B}" type="slidenum">
              <a:rPr lang="en-GB" smtClean="0"/>
              <a:t>‹#›</a:t>
            </a:fld>
            <a:endParaRPr lang="en-GB"/>
          </a:p>
        </p:txBody>
      </p:sp>
    </p:spTree>
    <p:extLst>
      <p:ext uri="{BB962C8B-B14F-4D97-AF65-F5344CB8AC3E}">
        <p14:creationId xmlns:p14="http://schemas.microsoft.com/office/powerpoint/2010/main" val="2771033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A3F31F9-8315-4962-8864-8A5DEBC4F03E}" type="datetimeFigureOut">
              <a:rPr lang="en-GB" smtClean="0"/>
              <a:t>03/06/2020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77C820F-FE8A-4AD9-BEA0-85802CA7101B}" type="slidenum">
              <a:rPr lang="en-GB" smtClean="0"/>
              <a:t>‹#›</a:t>
            </a:fld>
            <a:endParaRPr lang="en-GB"/>
          </a:p>
        </p:txBody>
      </p:sp>
    </p:spTree>
    <p:extLst>
      <p:ext uri="{BB962C8B-B14F-4D97-AF65-F5344CB8AC3E}">
        <p14:creationId xmlns:p14="http://schemas.microsoft.com/office/powerpoint/2010/main" val="2653276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F31F9-8315-4962-8864-8A5DEBC4F03E}" type="datetimeFigureOut">
              <a:rPr lang="en-GB" smtClean="0"/>
              <a:t>03/06/2020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7C820F-FE8A-4AD9-BEA0-85802CA7101B}" type="slidenum">
              <a:rPr lang="en-GB" smtClean="0"/>
              <a:t>‹#›</a:t>
            </a:fld>
            <a:endParaRPr lang="en-GB"/>
          </a:p>
        </p:txBody>
      </p:sp>
    </p:spTree>
    <p:extLst>
      <p:ext uri="{BB962C8B-B14F-4D97-AF65-F5344CB8AC3E}">
        <p14:creationId xmlns:p14="http://schemas.microsoft.com/office/powerpoint/2010/main" val="636851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A3F31F9-8315-4962-8864-8A5DEBC4F03E}"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7C820F-FE8A-4AD9-BEA0-85802CA7101B}" type="slidenum">
              <a:rPr lang="en-GB" smtClean="0"/>
              <a:t>‹#›</a:t>
            </a:fld>
            <a:endParaRPr lang="en-GB"/>
          </a:p>
        </p:txBody>
      </p:sp>
    </p:spTree>
    <p:extLst>
      <p:ext uri="{BB962C8B-B14F-4D97-AF65-F5344CB8AC3E}">
        <p14:creationId xmlns:p14="http://schemas.microsoft.com/office/powerpoint/2010/main" val="3493607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A3F31F9-8315-4962-8864-8A5DEBC4F03E}"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7C820F-FE8A-4AD9-BEA0-85802CA7101B}" type="slidenum">
              <a:rPr lang="en-GB" smtClean="0"/>
              <a:t>‹#›</a:t>
            </a:fld>
            <a:endParaRPr lang="en-GB"/>
          </a:p>
        </p:txBody>
      </p:sp>
    </p:spTree>
    <p:extLst>
      <p:ext uri="{BB962C8B-B14F-4D97-AF65-F5344CB8AC3E}">
        <p14:creationId xmlns:p14="http://schemas.microsoft.com/office/powerpoint/2010/main" val="402048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3F31F9-8315-4962-8864-8A5DEBC4F03E}" type="datetimeFigureOut">
              <a:rPr lang="en-GB" smtClean="0"/>
              <a:t>03/06/2020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7C820F-FE8A-4AD9-BEA0-85802CA7101B}" type="slidenum">
              <a:rPr lang="en-GB" smtClean="0"/>
              <a:t>‹#›</a:t>
            </a:fld>
            <a:endParaRPr lang="en-GB"/>
          </a:p>
        </p:txBody>
      </p:sp>
    </p:spTree>
    <p:extLst>
      <p:ext uri="{BB962C8B-B14F-4D97-AF65-F5344CB8AC3E}">
        <p14:creationId xmlns:p14="http://schemas.microsoft.com/office/powerpoint/2010/main" val="1891945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7307" y="1408608"/>
            <a:ext cx="11054963" cy="2387600"/>
          </a:xfrm>
        </p:spPr>
        <p:txBody>
          <a:bodyPr/>
          <a:lstStyle/>
          <a:p>
            <a:r>
              <a:rPr lang="en-GB" dirty="0" smtClean="0"/>
              <a:t>What stops people exercising?</a:t>
            </a:r>
            <a:endParaRPr lang="en-GB" dirty="0"/>
          </a:p>
        </p:txBody>
      </p:sp>
      <p:pic>
        <p:nvPicPr>
          <p:cNvPr id="4" name="Picture 3"/>
          <p:cNvPicPr>
            <a:picLocks noChangeAspect="1"/>
          </p:cNvPicPr>
          <p:nvPr/>
        </p:nvPicPr>
        <p:blipFill>
          <a:blip r:embed="rId2"/>
          <a:stretch>
            <a:fillRect/>
          </a:stretch>
        </p:blipFill>
        <p:spPr>
          <a:xfrm>
            <a:off x="-13250" y="0"/>
            <a:ext cx="12205250" cy="1066892"/>
          </a:xfrm>
          <a:prstGeom prst="rect">
            <a:avLst/>
          </a:prstGeom>
        </p:spPr>
      </p:pic>
      <p:pic>
        <p:nvPicPr>
          <p:cNvPr id="5" name="Picture 4"/>
          <p:cNvPicPr>
            <a:picLocks noChangeAspect="1"/>
          </p:cNvPicPr>
          <p:nvPr/>
        </p:nvPicPr>
        <p:blipFill>
          <a:blip r:embed="rId3"/>
          <a:stretch>
            <a:fillRect/>
          </a:stretch>
        </p:blipFill>
        <p:spPr>
          <a:xfrm>
            <a:off x="7746230" y="-30483"/>
            <a:ext cx="4523624" cy="1097375"/>
          </a:xfrm>
          <a:prstGeom prst="rect">
            <a:avLst/>
          </a:prstGeom>
        </p:spPr>
      </p:pic>
      <p:pic>
        <p:nvPicPr>
          <p:cNvPr id="6" name="Picture 5"/>
          <p:cNvPicPr>
            <a:picLocks noChangeAspect="1"/>
          </p:cNvPicPr>
          <p:nvPr/>
        </p:nvPicPr>
        <p:blipFill>
          <a:blip r:embed="rId4"/>
          <a:stretch>
            <a:fillRect/>
          </a:stretch>
        </p:blipFill>
        <p:spPr>
          <a:xfrm>
            <a:off x="10222821" y="5443605"/>
            <a:ext cx="1969179" cy="1414395"/>
          </a:xfrm>
          <a:prstGeom prst="rect">
            <a:avLst/>
          </a:prstGeom>
        </p:spPr>
      </p:pic>
    </p:spTree>
    <p:extLst>
      <p:ext uri="{BB962C8B-B14F-4D97-AF65-F5344CB8AC3E}">
        <p14:creationId xmlns:p14="http://schemas.microsoft.com/office/powerpoint/2010/main" val="953043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50" y="0"/>
            <a:ext cx="12205250" cy="1066892"/>
          </a:xfrm>
          <a:prstGeom prst="rect">
            <a:avLst/>
          </a:prstGeom>
        </p:spPr>
      </p:pic>
      <p:pic>
        <p:nvPicPr>
          <p:cNvPr id="5" name="Picture 4"/>
          <p:cNvPicPr>
            <a:picLocks noChangeAspect="1"/>
          </p:cNvPicPr>
          <p:nvPr/>
        </p:nvPicPr>
        <p:blipFill>
          <a:blip r:embed="rId3"/>
          <a:stretch>
            <a:fillRect/>
          </a:stretch>
        </p:blipFill>
        <p:spPr>
          <a:xfrm>
            <a:off x="7746230" y="-30483"/>
            <a:ext cx="4523624" cy="1097375"/>
          </a:xfrm>
          <a:prstGeom prst="rect">
            <a:avLst/>
          </a:prstGeom>
        </p:spPr>
      </p:pic>
      <p:pic>
        <p:nvPicPr>
          <p:cNvPr id="6" name="Picture 5"/>
          <p:cNvPicPr>
            <a:picLocks noChangeAspect="1"/>
          </p:cNvPicPr>
          <p:nvPr/>
        </p:nvPicPr>
        <p:blipFill>
          <a:blip r:embed="rId4"/>
          <a:stretch>
            <a:fillRect/>
          </a:stretch>
        </p:blipFill>
        <p:spPr>
          <a:xfrm>
            <a:off x="10222821" y="5443605"/>
            <a:ext cx="1969179" cy="1414395"/>
          </a:xfrm>
          <a:prstGeom prst="rect">
            <a:avLst/>
          </a:prstGeom>
        </p:spPr>
      </p:pic>
      <p:sp>
        <p:nvSpPr>
          <p:cNvPr id="3" name="Title 2"/>
          <p:cNvSpPr>
            <a:spLocks noGrp="1"/>
          </p:cNvSpPr>
          <p:nvPr>
            <p:ph type="ctrTitle"/>
          </p:nvPr>
        </p:nvSpPr>
        <p:spPr>
          <a:xfrm>
            <a:off x="617551" y="-237310"/>
            <a:ext cx="9144000" cy="2387600"/>
          </a:xfrm>
        </p:spPr>
        <p:txBody>
          <a:bodyPr>
            <a:normAutofit/>
          </a:bodyPr>
          <a:lstStyle/>
          <a:p>
            <a:pPr algn="l"/>
            <a:r>
              <a:rPr lang="en-GB" sz="4000" dirty="0" smtClean="0"/>
              <a:t>What are the risks of not exercising?</a:t>
            </a:r>
            <a:endParaRPr lang="en-GB" sz="4000" dirty="0"/>
          </a:p>
        </p:txBody>
      </p:sp>
      <p:pic>
        <p:nvPicPr>
          <p:cNvPr id="7" name="Picture 6"/>
          <p:cNvPicPr>
            <a:picLocks noChangeAspect="1"/>
          </p:cNvPicPr>
          <p:nvPr/>
        </p:nvPicPr>
        <p:blipFill>
          <a:blip r:embed="rId5"/>
          <a:stretch>
            <a:fillRect/>
          </a:stretch>
        </p:blipFill>
        <p:spPr>
          <a:xfrm>
            <a:off x="879944" y="2764373"/>
            <a:ext cx="3456732" cy="1408298"/>
          </a:xfrm>
          <a:prstGeom prst="rect">
            <a:avLst/>
          </a:prstGeom>
        </p:spPr>
      </p:pic>
      <p:pic>
        <p:nvPicPr>
          <p:cNvPr id="8" name="Picture 7"/>
          <p:cNvPicPr>
            <a:picLocks noChangeAspect="1"/>
          </p:cNvPicPr>
          <p:nvPr/>
        </p:nvPicPr>
        <p:blipFill>
          <a:blip r:embed="rId6"/>
          <a:stretch>
            <a:fillRect/>
          </a:stretch>
        </p:blipFill>
        <p:spPr>
          <a:xfrm>
            <a:off x="5010452" y="4246462"/>
            <a:ext cx="3029975" cy="646232"/>
          </a:xfrm>
          <a:prstGeom prst="rect">
            <a:avLst/>
          </a:prstGeom>
        </p:spPr>
      </p:pic>
      <p:pic>
        <p:nvPicPr>
          <p:cNvPr id="9" name="Picture 8"/>
          <p:cNvPicPr>
            <a:picLocks noChangeAspect="1"/>
          </p:cNvPicPr>
          <p:nvPr/>
        </p:nvPicPr>
        <p:blipFill>
          <a:blip r:embed="rId7"/>
          <a:stretch>
            <a:fillRect/>
          </a:stretch>
        </p:blipFill>
        <p:spPr>
          <a:xfrm>
            <a:off x="5357955" y="2783812"/>
            <a:ext cx="5364945" cy="1152244"/>
          </a:xfrm>
          <a:prstGeom prst="rect">
            <a:avLst/>
          </a:prstGeom>
        </p:spPr>
      </p:pic>
      <p:pic>
        <p:nvPicPr>
          <p:cNvPr id="10" name="Picture 9"/>
          <p:cNvPicPr>
            <a:picLocks noChangeAspect="1"/>
          </p:cNvPicPr>
          <p:nvPr/>
        </p:nvPicPr>
        <p:blipFill>
          <a:blip r:embed="rId8"/>
          <a:stretch>
            <a:fillRect/>
          </a:stretch>
        </p:blipFill>
        <p:spPr>
          <a:xfrm>
            <a:off x="1588056" y="5442720"/>
            <a:ext cx="3422396" cy="708082"/>
          </a:xfrm>
          <a:prstGeom prst="rect">
            <a:avLst/>
          </a:prstGeom>
        </p:spPr>
      </p:pic>
    </p:spTree>
    <p:extLst>
      <p:ext uri="{BB962C8B-B14F-4D97-AF65-F5344CB8AC3E}">
        <p14:creationId xmlns:p14="http://schemas.microsoft.com/office/powerpoint/2010/main" val="1955493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425" y="360918"/>
            <a:ext cx="6423282" cy="2387600"/>
          </a:xfrm>
        </p:spPr>
        <p:txBody>
          <a:bodyPr>
            <a:normAutofit/>
          </a:bodyPr>
          <a:lstStyle/>
          <a:p>
            <a:pPr algn="l"/>
            <a:r>
              <a:rPr lang="en-GB" sz="2800" dirty="0"/>
              <a:t>B</a:t>
            </a:r>
            <a:r>
              <a:rPr lang="en-GB" sz="2800" dirty="0" smtClean="0"/>
              <a:t>rainstorm the barriers to doing exercise.</a:t>
            </a:r>
            <a:br>
              <a:rPr lang="en-GB" sz="2800" dirty="0" smtClean="0"/>
            </a:br>
            <a:r>
              <a:rPr lang="en-GB" sz="2800" dirty="0" smtClean="0"/>
              <a:t/>
            </a:r>
            <a:br>
              <a:rPr lang="en-GB" sz="2800" dirty="0" smtClean="0"/>
            </a:br>
            <a:r>
              <a:rPr lang="en-GB" sz="3100" dirty="0" smtClean="0"/>
              <a:t>  </a:t>
            </a:r>
            <a:endParaRPr lang="en-GB" dirty="0" smtClean="0"/>
          </a:p>
        </p:txBody>
      </p:sp>
      <p:pic>
        <p:nvPicPr>
          <p:cNvPr id="4" name="Picture 3"/>
          <p:cNvPicPr>
            <a:picLocks noChangeAspect="1"/>
          </p:cNvPicPr>
          <p:nvPr/>
        </p:nvPicPr>
        <p:blipFill>
          <a:blip r:embed="rId2"/>
          <a:stretch>
            <a:fillRect/>
          </a:stretch>
        </p:blipFill>
        <p:spPr>
          <a:xfrm>
            <a:off x="-13250" y="0"/>
            <a:ext cx="12205250" cy="1066892"/>
          </a:xfrm>
          <a:prstGeom prst="rect">
            <a:avLst/>
          </a:prstGeom>
        </p:spPr>
      </p:pic>
      <p:pic>
        <p:nvPicPr>
          <p:cNvPr id="5" name="Picture 4"/>
          <p:cNvPicPr>
            <a:picLocks noChangeAspect="1"/>
          </p:cNvPicPr>
          <p:nvPr/>
        </p:nvPicPr>
        <p:blipFill>
          <a:blip r:embed="rId3"/>
          <a:stretch>
            <a:fillRect/>
          </a:stretch>
        </p:blipFill>
        <p:spPr>
          <a:xfrm>
            <a:off x="7746230" y="-30483"/>
            <a:ext cx="4523624" cy="1097375"/>
          </a:xfrm>
          <a:prstGeom prst="rect">
            <a:avLst/>
          </a:prstGeom>
        </p:spPr>
      </p:pic>
      <p:pic>
        <p:nvPicPr>
          <p:cNvPr id="6" name="Picture 5"/>
          <p:cNvPicPr>
            <a:picLocks noChangeAspect="1"/>
          </p:cNvPicPr>
          <p:nvPr/>
        </p:nvPicPr>
        <p:blipFill>
          <a:blip r:embed="rId4"/>
          <a:stretch>
            <a:fillRect/>
          </a:stretch>
        </p:blipFill>
        <p:spPr>
          <a:xfrm>
            <a:off x="10222821" y="5443605"/>
            <a:ext cx="1969179" cy="1414395"/>
          </a:xfrm>
          <a:prstGeom prst="rect">
            <a:avLst/>
          </a:prstGeom>
        </p:spPr>
      </p:pic>
      <p:sp>
        <p:nvSpPr>
          <p:cNvPr id="3" name="TextBox 2"/>
          <p:cNvSpPr txBox="1"/>
          <p:nvPr/>
        </p:nvSpPr>
        <p:spPr>
          <a:xfrm>
            <a:off x="411425" y="2571206"/>
            <a:ext cx="10529570" cy="1661993"/>
          </a:xfrm>
          <a:prstGeom prst="rect">
            <a:avLst/>
          </a:prstGeom>
          <a:noFill/>
        </p:spPr>
        <p:txBody>
          <a:bodyPr wrap="square" rtlCol="0">
            <a:spAutoFit/>
          </a:bodyPr>
          <a:lstStyle/>
          <a:p>
            <a:r>
              <a:rPr lang="en-GB" sz="2800" dirty="0" smtClean="0">
                <a:latin typeface="+mj-lt"/>
              </a:rPr>
              <a:t>Swap your sheet with another group and, in a different colour, write down possible solutions to the barriers they have written down.</a:t>
            </a:r>
            <a:br>
              <a:rPr lang="en-GB" sz="2800" dirty="0" smtClean="0">
                <a:latin typeface="+mj-lt"/>
              </a:rPr>
            </a:br>
            <a:r>
              <a:rPr lang="en-GB" sz="2800" dirty="0" smtClean="0">
                <a:latin typeface="+mj-lt"/>
              </a:rPr>
              <a:t/>
            </a:r>
            <a:br>
              <a:rPr lang="en-GB" sz="2800" dirty="0" smtClean="0">
                <a:latin typeface="+mj-lt"/>
              </a:rPr>
            </a:br>
            <a:r>
              <a:rPr lang="en-GB" dirty="0" smtClean="0"/>
              <a:t>  </a:t>
            </a:r>
            <a:endParaRPr lang="en-GB" dirty="0"/>
          </a:p>
        </p:txBody>
      </p:sp>
      <p:sp>
        <p:nvSpPr>
          <p:cNvPr id="7" name="TextBox 6"/>
          <p:cNvSpPr txBox="1"/>
          <p:nvPr/>
        </p:nvSpPr>
        <p:spPr>
          <a:xfrm>
            <a:off x="411425" y="4475719"/>
            <a:ext cx="9623121" cy="1384995"/>
          </a:xfrm>
          <a:prstGeom prst="rect">
            <a:avLst/>
          </a:prstGeom>
          <a:noFill/>
        </p:spPr>
        <p:txBody>
          <a:bodyPr wrap="square" rtlCol="0">
            <a:spAutoFit/>
          </a:bodyPr>
          <a:lstStyle/>
          <a:p>
            <a:r>
              <a:rPr lang="en-GB" sz="2800" dirty="0" smtClean="0">
                <a:latin typeface="+mj-lt"/>
              </a:rPr>
              <a:t>Swap with another group and, in a third colour, write down the virtues needed to enact the </a:t>
            </a:r>
            <a:r>
              <a:rPr lang="en-GB" sz="2800" dirty="0" smtClean="0">
                <a:latin typeface="+mj-lt"/>
              </a:rPr>
              <a:t>solutions.</a:t>
            </a:r>
            <a:r>
              <a:rPr lang="en-GB" sz="2800" dirty="0" smtClean="0">
                <a:latin typeface="+mj-lt"/>
              </a:rPr>
              <a:t/>
            </a:r>
            <a:br>
              <a:rPr lang="en-GB" sz="2800" dirty="0" smtClean="0">
                <a:latin typeface="+mj-lt"/>
              </a:rPr>
            </a:br>
            <a:endParaRPr lang="en-GB" sz="2800" dirty="0">
              <a:latin typeface="+mj-lt"/>
            </a:endParaRPr>
          </a:p>
        </p:txBody>
      </p:sp>
    </p:spTree>
    <p:extLst>
      <p:ext uri="{BB962C8B-B14F-4D97-AF65-F5344CB8AC3E}">
        <p14:creationId xmlns:p14="http://schemas.microsoft.com/office/powerpoint/2010/main" val="19601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50" y="0"/>
            <a:ext cx="12205250" cy="1066892"/>
          </a:xfrm>
          <a:prstGeom prst="rect">
            <a:avLst/>
          </a:prstGeom>
        </p:spPr>
      </p:pic>
      <p:pic>
        <p:nvPicPr>
          <p:cNvPr id="5" name="Picture 4"/>
          <p:cNvPicPr>
            <a:picLocks noChangeAspect="1"/>
          </p:cNvPicPr>
          <p:nvPr/>
        </p:nvPicPr>
        <p:blipFill>
          <a:blip r:embed="rId3"/>
          <a:stretch>
            <a:fillRect/>
          </a:stretch>
        </p:blipFill>
        <p:spPr>
          <a:xfrm>
            <a:off x="7746230" y="-30483"/>
            <a:ext cx="4523624" cy="1097375"/>
          </a:xfrm>
          <a:prstGeom prst="rect">
            <a:avLst/>
          </a:prstGeom>
        </p:spPr>
      </p:pic>
      <p:pic>
        <p:nvPicPr>
          <p:cNvPr id="6" name="Picture 5"/>
          <p:cNvPicPr>
            <a:picLocks noChangeAspect="1"/>
          </p:cNvPicPr>
          <p:nvPr/>
        </p:nvPicPr>
        <p:blipFill>
          <a:blip r:embed="rId4"/>
          <a:stretch>
            <a:fillRect/>
          </a:stretch>
        </p:blipFill>
        <p:spPr>
          <a:xfrm>
            <a:off x="10222821" y="5443605"/>
            <a:ext cx="1969179" cy="1414395"/>
          </a:xfrm>
          <a:prstGeom prst="rect">
            <a:avLst/>
          </a:prstGeom>
        </p:spPr>
      </p:pic>
      <p:sp>
        <p:nvSpPr>
          <p:cNvPr id="9" name="Rectangle 8"/>
          <p:cNvSpPr/>
          <p:nvPr/>
        </p:nvSpPr>
        <p:spPr>
          <a:xfrm>
            <a:off x="718268" y="1801086"/>
            <a:ext cx="6096000" cy="3970318"/>
          </a:xfrm>
          <a:prstGeom prst="rect">
            <a:avLst/>
          </a:prstGeom>
        </p:spPr>
        <p:txBody>
          <a:bodyPr>
            <a:spAutoFit/>
          </a:bodyPr>
          <a:lstStyle/>
          <a:p>
            <a:r>
              <a:rPr lang="en-GB" sz="2800" dirty="0" smtClean="0">
                <a:latin typeface="+mj-lt"/>
              </a:rPr>
              <a:t>You are going to imagine that you are personal trainers and need to help a range of clients to start exercising.</a:t>
            </a:r>
          </a:p>
          <a:p>
            <a:r>
              <a:rPr lang="en-GB" sz="2800" dirty="0" smtClean="0">
                <a:latin typeface="+mj-lt"/>
              </a:rPr>
              <a:t>  </a:t>
            </a:r>
          </a:p>
          <a:p>
            <a:r>
              <a:rPr lang="en-GB" sz="2800" dirty="0" smtClean="0">
                <a:latin typeface="+mj-lt"/>
              </a:rPr>
              <a:t>Look at the scenarios and come up with some suggestions of how the person could incorporate some exercise into their life. </a:t>
            </a:r>
          </a:p>
          <a:p>
            <a:r>
              <a:rPr lang="en-GB" sz="2800" dirty="0" smtClean="0">
                <a:latin typeface="+mj-lt"/>
              </a:rPr>
              <a:t>  </a:t>
            </a:r>
            <a:endParaRPr lang="en-GB" sz="2800" dirty="0">
              <a:latin typeface="+mj-lt"/>
            </a:endParaRPr>
          </a:p>
        </p:txBody>
      </p:sp>
      <p:pic>
        <p:nvPicPr>
          <p:cNvPr id="2050" name="Picture 2" descr="Image result for personal train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1002" y="1529060"/>
            <a:ext cx="4288679" cy="4025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935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50" y="0"/>
            <a:ext cx="12205250" cy="1066892"/>
          </a:xfrm>
          <a:prstGeom prst="rect">
            <a:avLst/>
          </a:prstGeom>
        </p:spPr>
      </p:pic>
      <p:pic>
        <p:nvPicPr>
          <p:cNvPr id="5" name="Picture 4"/>
          <p:cNvPicPr>
            <a:picLocks noChangeAspect="1"/>
          </p:cNvPicPr>
          <p:nvPr/>
        </p:nvPicPr>
        <p:blipFill>
          <a:blip r:embed="rId3"/>
          <a:stretch>
            <a:fillRect/>
          </a:stretch>
        </p:blipFill>
        <p:spPr>
          <a:xfrm>
            <a:off x="7746230" y="-30483"/>
            <a:ext cx="4523624" cy="1097375"/>
          </a:xfrm>
          <a:prstGeom prst="rect">
            <a:avLst/>
          </a:prstGeom>
        </p:spPr>
      </p:pic>
      <p:pic>
        <p:nvPicPr>
          <p:cNvPr id="6" name="Picture 5"/>
          <p:cNvPicPr>
            <a:picLocks noChangeAspect="1"/>
          </p:cNvPicPr>
          <p:nvPr/>
        </p:nvPicPr>
        <p:blipFill>
          <a:blip r:embed="rId4"/>
          <a:stretch>
            <a:fillRect/>
          </a:stretch>
        </p:blipFill>
        <p:spPr>
          <a:xfrm>
            <a:off x="10222821" y="5443605"/>
            <a:ext cx="1969179" cy="1414395"/>
          </a:xfrm>
          <a:prstGeom prst="rect">
            <a:avLst/>
          </a:prstGeom>
        </p:spPr>
      </p:pic>
      <p:pic>
        <p:nvPicPr>
          <p:cNvPr id="2050" name="Picture 2" descr="Image result for personal train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1002" y="1529060"/>
            <a:ext cx="4288679" cy="402587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p:cNvSpPr>
            <a:spLocks noChangeArrowheads="1"/>
          </p:cNvSpPr>
          <p:nvPr/>
        </p:nvSpPr>
        <p:spPr bwMode="auto">
          <a:xfrm>
            <a:off x="567690" y="2369240"/>
            <a:ext cx="5697938" cy="2011928"/>
          </a:xfrm>
          <a:prstGeom prst="wedgeRectCallout">
            <a:avLst>
              <a:gd name="adj1" fmla="val -26894"/>
              <a:gd name="adj2" fmla="val 72833"/>
            </a:avLst>
          </a:prstGeom>
          <a:noFill/>
          <a:ln w="254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smtClean="0">
                <a:ln>
                  <a:noFill/>
                </a:ln>
                <a:solidFill>
                  <a:srgbClr val="000000"/>
                </a:solidFill>
                <a:effectLst/>
                <a:latin typeface="+mj-lt"/>
              </a:rPr>
              <a:t>Jane is a busy mum who </a:t>
            </a:r>
            <a:r>
              <a:rPr kumimoji="0" lang="en-GB" altLang="en-US" sz="2000" b="0" i="0" u="none" strike="noStrike" cap="none" normalizeH="0" baseline="0" dirty="0" smtClean="0">
                <a:ln>
                  <a:noFill/>
                </a:ln>
                <a:solidFill>
                  <a:srgbClr val="000000"/>
                </a:solidFill>
                <a:effectLst/>
                <a:latin typeface="+mj-lt"/>
              </a:rPr>
              <a:t>wants to </a:t>
            </a:r>
            <a:r>
              <a:rPr kumimoji="0" lang="en-GB" altLang="en-US" sz="2000" b="0" i="0" u="none" strike="noStrike" cap="none" normalizeH="0" baseline="0" dirty="0" smtClean="0">
                <a:ln>
                  <a:noFill/>
                </a:ln>
                <a:solidFill>
                  <a:srgbClr val="000000"/>
                </a:solidFill>
                <a:effectLst/>
                <a:latin typeface="+mj-lt"/>
              </a:rPr>
              <a:t>do exercise to look after her health and have more energy. However, she says that she does not have time for exercise and does not want to spend lots of money on classes or equipment.</a:t>
            </a:r>
            <a:endParaRPr kumimoji="0" lang="en-US" altLang="en-US" sz="20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4000703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50" y="0"/>
            <a:ext cx="12205250" cy="1066892"/>
          </a:xfrm>
          <a:prstGeom prst="rect">
            <a:avLst/>
          </a:prstGeom>
        </p:spPr>
      </p:pic>
      <p:pic>
        <p:nvPicPr>
          <p:cNvPr id="5" name="Picture 4"/>
          <p:cNvPicPr>
            <a:picLocks noChangeAspect="1"/>
          </p:cNvPicPr>
          <p:nvPr/>
        </p:nvPicPr>
        <p:blipFill>
          <a:blip r:embed="rId3"/>
          <a:stretch>
            <a:fillRect/>
          </a:stretch>
        </p:blipFill>
        <p:spPr>
          <a:xfrm>
            <a:off x="7746230" y="-30483"/>
            <a:ext cx="4523624" cy="1097375"/>
          </a:xfrm>
          <a:prstGeom prst="rect">
            <a:avLst/>
          </a:prstGeom>
        </p:spPr>
      </p:pic>
      <p:pic>
        <p:nvPicPr>
          <p:cNvPr id="6" name="Picture 5"/>
          <p:cNvPicPr>
            <a:picLocks noChangeAspect="1"/>
          </p:cNvPicPr>
          <p:nvPr/>
        </p:nvPicPr>
        <p:blipFill>
          <a:blip r:embed="rId4"/>
          <a:stretch>
            <a:fillRect/>
          </a:stretch>
        </p:blipFill>
        <p:spPr>
          <a:xfrm>
            <a:off x="10222821" y="5443605"/>
            <a:ext cx="1969179" cy="1414395"/>
          </a:xfrm>
          <a:prstGeom prst="rect">
            <a:avLst/>
          </a:prstGeom>
        </p:spPr>
      </p:pic>
      <p:pic>
        <p:nvPicPr>
          <p:cNvPr id="2050" name="Picture 2" descr="Image result for personal train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1002" y="1529060"/>
            <a:ext cx="4288679" cy="402587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p:cNvSpPr>
            <a:spLocks noChangeArrowheads="1"/>
          </p:cNvSpPr>
          <p:nvPr/>
        </p:nvSpPr>
        <p:spPr bwMode="auto">
          <a:xfrm>
            <a:off x="567690" y="2369240"/>
            <a:ext cx="5697938" cy="2011928"/>
          </a:xfrm>
          <a:prstGeom prst="wedgeRectCallout">
            <a:avLst>
              <a:gd name="adj1" fmla="val -26894"/>
              <a:gd name="adj2" fmla="val 72833"/>
            </a:avLst>
          </a:prstGeom>
          <a:noFill/>
          <a:ln w="254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nSpc>
                <a:spcPct val="118000"/>
              </a:lnSpc>
              <a:spcAft>
                <a:spcPts val="600"/>
              </a:spcAft>
            </a:pPr>
            <a:r>
              <a:rPr lang="en-GB" sz="2000" kern="14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Omar hasn’t exercised for a long time and feels embarrassed when he goes out for a run or to the gym, because he feels really unfit. He is worried about what other people will think about him.</a:t>
            </a:r>
            <a:endParaRPr lang="en-GB" sz="1400" kern="14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endParaRPr>
          </a:p>
        </p:txBody>
      </p:sp>
    </p:spTree>
    <p:extLst>
      <p:ext uri="{BB962C8B-B14F-4D97-AF65-F5344CB8AC3E}">
        <p14:creationId xmlns:p14="http://schemas.microsoft.com/office/powerpoint/2010/main" val="3144829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50" y="0"/>
            <a:ext cx="12205250" cy="1066892"/>
          </a:xfrm>
          <a:prstGeom prst="rect">
            <a:avLst/>
          </a:prstGeom>
        </p:spPr>
      </p:pic>
      <p:pic>
        <p:nvPicPr>
          <p:cNvPr id="5" name="Picture 4"/>
          <p:cNvPicPr>
            <a:picLocks noChangeAspect="1"/>
          </p:cNvPicPr>
          <p:nvPr/>
        </p:nvPicPr>
        <p:blipFill>
          <a:blip r:embed="rId3"/>
          <a:stretch>
            <a:fillRect/>
          </a:stretch>
        </p:blipFill>
        <p:spPr>
          <a:xfrm>
            <a:off x="7746230" y="-30483"/>
            <a:ext cx="4523624" cy="1097375"/>
          </a:xfrm>
          <a:prstGeom prst="rect">
            <a:avLst/>
          </a:prstGeom>
        </p:spPr>
      </p:pic>
      <p:pic>
        <p:nvPicPr>
          <p:cNvPr id="6" name="Picture 5"/>
          <p:cNvPicPr>
            <a:picLocks noChangeAspect="1"/>
          </p:cNvPicPr>
          <p:nvPr/>
        </p:nvPicPr>
        <p:blipFill>
          <a:blip r:embed="rId4"/>
          <a:stretch>
            <a:fillRect/>
          </a:stretch>
        </p:blipFill>
        <p:spPr>
          <a:xfrm>
            <a:off x="10222821" y="5443605"/>
            <a:ext cx="1969179" cy="1414395"/>
          </a:xfrm>
          <a:prstGeom prst="rect">
            <a:avLst/>
          </a:prstGeom>
        </p:spPr>
      </p:pic>
      <p:pic>
        <p:nvPicPr>
          <p:cNvPr id="2050" name="Picture 2" descr="Image result for personal train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1002" y="1529060"/>
            <a:ext cx="4288679" cy="4025879"/>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p:cNvSpPr>
            <a:spLocks noChangeArrowheads="1"/>
          </p:cNvSpPr>
          <p:nvPr/>
        </p:nvSpPr>
        <p:spPr bwMode="auto">
          <a:xfrm>
            <a:off x="817368" y="2710209"/>
            <a:ext cx="5503917" cy="1663580"/>
          </a:xfrm>
          <a:prstGeom prst="wedgeRectCallout">
            <a:avLst>
              <a:gd name="adj1" fmla="val -26894"/>
              <a:gd name="adj2" fmla="val 72833"/>
            </a:avLst>
          </a:prstGeom>
          <a:noFill/>
          <a:ln w="254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rgbClr val="000000"/>
                </a:solidFill>
                <a:effectLst/>
                <a:latin typeface="Calibri" panose="020F0502020204030204" pitchFamily="34" charset="0"/>
              </a:rPr>
              <a:t> </a:t>
            </a:r>
            <a:r>
              <a:rPr kumimoji="0" lang="en-GB" altLang="en-US" sz="2000" b="0" i="0" u="none" strike="noStrike" cap="none" normalizeH="0" baseline="0" dirty="0" smtClean="0">
                <a:ln>
                  <a:noFill/>
                </a:ln>
                <a:solidFill>
                  <a:srgbClr val="000000"/>
                </a:solidFill>
                <a:effectLst/>
                <a:latin typeface="+mj-lt"/>
              </a:rPr>
              <a:t>John really wants to do exercise and has tried some different types. He decided to start running last year but he finds it really boring. He is able to keep going for a few weeks and then he gives up.</a:t>
            </a:r>
            <a:endParaRPr kumimoji="0" lang="en-US" altLang="en-US" sz="20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546497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50" y="0"/>
            <a:ext cx="12205250" cy="1066892"/>
          </a:xfrm>
          <a:prstGeom prst="rect">
            <a:avLst/>
          </a:prstGeom>
        </p:spPr>
      </p:pic>
      <p:pic>
        <p:nvPicPr>
          <p:cNvPr id="5" name="Picture 4"/>
          <p:cNvPicPr>
            <a:picLocks noChangeAspect="1"/>
          </p:cNvPicPr>
          <p:nvPr/>
        </p:nvPicPr>
        <p:blipFill>
          <a:blip r:embed="rId3"/>
          <a:stretch>
            <a:fillRect/>
          </a:stretch>
        </p:blipFill>
        <p:spPr>
          <a:xfrm>
            <a:off x="7746230" y="-30483"/>
            <a:ext cx="4523624" cy="1097375"/>
          </a:xfrm>
          <a:prstGeom prst="rect">
            <a:avLst/>
          </a:prstGeom>
        </p:spPr>
      </p:pic>
      <p:pic>
        <p:nvPicPr>
          <p:cNvPr id="6" name="Picture 5"/>
          <p:cNvPicPr>
            <a:picLocks noChangeAspect="1"/>
          </p:cNvPicPr>
          <p:nvPr/>
        </p:nvPicPr>
        <p:blipFill>
          <a:blip r:embed="rId4"/>
          <a:stretch>
            <a:fillRect/>
          </a:stretch>
        </p:blipFill>
        <p:spPr>
          <a:xfrm>
            <a:off x="10222821" y="5443605"/>
            <a:ext cx="1969179" cy="1414395"/>
          </a:xfrm>
          <a:prstGeom prst="rect">
            <a:avLst/>
          </a:prstGeom>
        </p:spPr>
      </p:pic>
      <p:pic>
        <p:nvPicPr>
          <p:cNvPr id="2050" name="Picture 2" descr="Image result for personal train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1002" y="1529060"/>
            <a:ext cx="4288679" cy="402587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p:cNvSpPr>
            <a:spLocks noChangeArrowheads="1"/>
          </p:cNvSpPr>
          <p:nvPr/>
        </p:nvSpPr>
        <p:spPr bwMode="auto">
          <a:xfrm>
            <a:off x="770559" y="2935399"/>
            <a:ext cx="5348357" cy="1350355"/>
          </a:xfrm>
          <a:prstGeom prst="wedgeRectCallout">
            <a:avLst>
              <a:gd name="adj1" fmla="val -22731"/>
              <a:gd name="adj2" fmla="val 84495"/>
            </a:avLst>
          </a:prstGeom>
          <a:noFill/>
          <a:ln w="254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rgbClr val="000000"/>
                </a:solidFill>
                <a:effectLst/>
                <a:latin typeface="Calibri" panose="020F0502020204030204" pitchFamily="34" charset="0"/>
              </a:rPr>
              <a:t> </a:t>
            </a:r>
            <a:r>
              <a:rPr kumimoji="0" lang="en-GB" altLang="en-US" sz="2000" b="0" i="0" u="none" strike="noStrike" cap="none" normalizeH="0" baseline="0" dirty="0" smtClean="0">
                <a:ln>
                  <a:noFill/>
                </a:ln>
                <a:solidFill>
                  <a:srgbClr val="000000"/>
                </a:solidFill>
                <a:effectLst/>
                <a:latin typeface="+mj-lt"/>
              </a:rPr>
              <a:t>Grace often plans to go to the gym or do a run after work but, at the end of the day, she is always too tired and heads straight home to watch </a:t>
            </a:r>
            <a:r>
              <a:rPr lang="en-GB" altLang="en-US" sz="2000" dirty="0" smtClean="0">
                <a:solidFill>
                  <a:srgbClr val="000000"/>
                </a:solidFill>
                <a:latin typeface="+mj-lt"/>
              </a:rPr>
              <a:t>TV.</a:t>
            </a:r>
            <a:endParaRPr kumimoji="0" lang="en-US" altLang="en-US" sz="20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1441038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50" y="0"/>
            <a:ext cx="12205250" cy="1066892"/>
          </a:xfrm>
          <a:prstGeom prst="rect">
            <a:avLst/>
          </a:prstGeom>
        </p:spPr>
      </p:pic>
      <p:pic>
        <p:nvPicPr>
          <p:cNvPr id="5" name="Picture 4"/>
          <p:cNvPicPr>
            <a:picLocks noChangeAspect="1"/>
          </p:cNvPicPr>
          <p:nvPr/>
        </p:nvPicPr>
        <p:blipFill>
          <a:blip r:embed="rId3"/>
          <a:stretch>
            <a:fillRect/>
          </a:stretch>
        </p:blipFill>
        <p:spPr>
          <a:xfrm>
            <a:off x="7746230" y="-30483"/>
            <a:ext cx="4523624" cy="1097375"/>
          </a:xfrm>
          <a:prstGeom prst="rect">
            <a:avLst/>
          </a:prstGeom>
        </p:spPr>
      </p:pic>
      <p:pic>
        <p:nvPicPr>
          <p:cNvPr id="6" name="Picture 5"/>
          <p:cNvPicPr>
            <a:picLocks noChangeAspect="1"/>
          </p:cNvPicPr>
          <p:nvPr/>
        </p:nvPicPr>
        <p:blipFill>
          <a:blip r:embed="rId4"/>
          <a:stretch>
            <a:fillRect/>
          </a:stretch>
        </p:blipFill>
        <p:spPr>
          <a:xfrm>
            <a:off x="10222821" y="5443605"/>
            <a:ext cx="1969179" cy="1414395"/>
          </a:xfrm>
          <a:prstGeom prst="rect">
            <a:avLst/>
          </a:prstGeom>
        </p:spPr>
      </p:pic>
      <p:pic>
        <p:nvPicPr>
          <p:cNvPr id="2" name="Picture 1"/>
          <p:cNvPicPr>
            <a:picLocks noChangeAspect="1"/>
          </p:cNvPicPr>
          <p:nvPr/>
        </p:nvPicPr>
        <p:blipFill>
          <a:blip r:embed="rId5"/>
          <a:stretch>
            <a:fillRect/>
          </a:stretch>
        </p:blipFill>
        <p:spPr>
          <a:xfrm>
            <a:off x="240657" y="1389731"/>
            <a:ext cx="1692024" cy="2181452"/>
          </a:xfrm>
          <a:prstGeom prst="rect">
            <a:avLst/>
          </a:prstGeom>
        </p:spPr>
      </p:pic>
      <p:sp>
        <p:nvSpPr>
          <p:cNvPr id="3" name="Rectangle 2"/>
          <p:cNvSpPr/>
          <p:nvPr/>
        </p:nvSpPr>
        <p:spPr>
          <a:xfrm>
            <a:off x="2029590" y="1297479"/>
            <a:ext cx="4228088" cy="3785652"/>
          </a:xfrm>
          <a:prstGeom prst="rect">
            <a:avLst/>
          </a:prstGeom>
        </p:spPr>
        <p:txBody>
          <a:bodyPr wrap="square">
            <a:spAutoFit/>
          </a:bodyPr>
          <a:lstStyle/>
          <a:p>
            <a:r>
              <a:rPr lang="en-GB" sz="1600" dirty="0" smtClean="0">
                <a:latin typeface="+mj-lt"/>
              </a:rPr>
              <a:t>Playing for the Brooklyn Dodgers in 1947, Jack Roosevelt Robinson was the first African American to play in Major League Baseball. Until then, African Americans had only been able to play in the ‘Negro Leagues.’ Robinson had an exceptional 10 year career and was the first black player to be awarded the ‘National League Most Valuable Player Award’ in 1949. He was inducted into the Baseball </a:t>
            </a:r>
            <a:r>
              <a:rPr lang="en-GB" sz="1600" dirty="0">
                <a:latin typeface="+mj-lt"/>
              </a:rPr>
              <a:t>Hall of Fame in 1962. Robinson's character, his use of nonviolence, and his unquestionable talent challenged the traditional basis of segregation which had then marked many other aspects of American life. </a:t>
            </a:r>
            <a:r>
              <a:rPr lang="en-GB" sz="1600" dirty="0" smtClean="0">
                <a:latin typeface="+mj-lt"/>
              </a:rPr>
              <a:t>He </a:t>
            </a:r>
            <a:r>
              <a:rPr lang="en-GB" sz="1600" dirty="0">
                <a:latin typeface="+mj-lt"/>
              </a:rPr>
              <a:t>contributed significantly to the civil rights </a:t>
            </a:r>
            <a:r>
              <a:rPr lang="en-GB" sz="1600" dirty="0" smtClean="0">
                <a:latin typeface="+mj-lt"/>
              </a:rPr>
              <a:t>movement.</a:t>
            </a:r>
            <a:endParaRPr lang="en-GB" sz="1600" dirty="0">
              <a:latin typeface="+mj-lt"/>
            </a:endParaRPr>
          </a:p>
        </p:txBody>
      </p:sp>
      <p:pic>
        <p:nvPicPr>
          <p:cNvPr id="8" name="Picture 7"/>
          <p:cNvPicPr>
            <a:picLocks noChangeAspect="1"/>
          </p:cNvPicPr>
          <p:nvPr/>
        </p:nvPicPr>
        <p:blipFill rotWithShape="1">
          <a:blip r:embed="rId6"/>
          <a:srcRect l="6144" r="34910"/>
          <a:stretch/>
        </p:blipFill>
        <p:spPr>
          <a:xfrm>
            <a:off x="6526756" y="1431422"/>
            <a:ext cx="1681641" cy="2181452"/>
          </a:xfrm>
          <a:prstGeom prst="rect">
            <a:avLst/>
          </a:prstGeom>
        </p:spPr>
      </p:pic>
      <p:sp>
        <p:nvSpPr>
          <p:cNvPr id="10" name="TextBox 9"/>
          <p:cNvSpPr txBox="1"/>
          <p:nvPr/>
        </p:nvSpPr>
        <p:spPr>
          <a:xfrm>
            <a:off x="6782463" y="3573883"/>
            <a:ext cx="2250220" cy="276999"/>
          </a:xfrm>
          <a:prstGeom prst="rect">
            <a:avLst/>
          </a:prstGeom>
          <a:noFill/>
        </p:spPr>
        <p:txBody>
          <a:bodyPr wrap="square" rtlCol="0">
            <a:spAutoFit/>
          </a:bodyPr>
          <a:lstStyle/>
          <a:p>
            <a:r>
              <a:rPr lang="en-GB" sz="1200" dirty="0" smtClean="0"/>
              <a:t>Image: flikr.com</a:t>
            </a:r>
            <a:endParaRPr lang="en-GB" sz="1200" dirty="0"/>
          </a:p>
        </p:txBody>
      </p:sp>
      <p:sp>
        <p:nvSpPr>
          <p:cNvPr id="11" name="Rectangle 10"/>
          <p:cNvSpPr/>
          <p:nvPr/>
        </p:nvSpPr>
        <p:spPr>
          <a:xfrm>
            <a:off x="8272007" y="1291779"/>
            <a:ext cx="3721210" cy="3046988"/>
          </a:xfrm>
          <a:prstGeom prst="rect">
            <a:avLst/>
          </a:prstGeom>
        </p:spPr>
        <p:txBody>
          <a:bodyPr wrap="square">
            <a:spAutoFit/>
          </a:bodyPr>
          <a:lstStyle/>
          <a:p>
            <a:r>
              <a:rPr lang="en-GB" sz="1600" dirty="0" smtClean="0">
                <a:latin typeface="+mj-lt"/>
              </a:rPr>
              <a:t>Aged 13, Bethany Hamilton survived a shark attack, while surfing. </a:t>
            </a:r>
            <a:r>
              <a:rPr lang="en-GB" sz="1600" dirty="0">
                <a:latin typeface="+mj-lt"/>
              </a:rPr>
              <a:t>H</a:t>
            </a:r>
            <a:r>
              <a:rPr lang="en-GB" sz="1600" dirty="0" smtClean="0">
                <a:latin typeface="+mj-lt"/>
              </a:rPr>
              <a:t>er left arm was bitten off by a tiger shark and had to be amputated at a nearby hospital. Despite the trauma of the attack, she returned to surfing the following month. She initially used a custom made board and had to adapt her surfing style to take account of only using one arm. She entered a major competition a year after the attack and she is now recognised as one of the best female professional surfers in the world. </a:t>
            </a:r>
            <a:endParaRPr lang="en-GB" sz="1600" dirty="0">
              <a:latin typeface="+mj-lt"/>
            </a:endParaRPr>
          </a:p>
        </p:txBody>
      </p:sp>
      <p:sp>
        <p:nvSpPr>
          <p:cNvPr id="12" name="Rectangle 11"/>
          <p:cNvSpPr/>
          <p:nvPr/>
        </p:nvSpPr>
        <p:spPr>
          <a:xfrm>
            <a:off x="169095" y="5433135"/>
            <a:ext cx="9207516" cy="1323439"/>
          </a:xfrm>
          <a:prstGeom prst="rect">
            <a:avLst/>
          </a:prstGeom>
        </p:spPr>
        <p:txBody>
          <a:bodyPr wrap="square">
            <a:spAutoFit/>
          </a:bodyPr>
          <a:lstStyle/>
          <a:p>
            <a:r>
              <a:rPr lang="en-GB" sz="2000" dirty="0" smtClean="0">
                <a:latin typeface="+mj-lt"/>
              </a:rPr>
              <a:t>Each of these role models have overcome barriers to be at the top of their game. What barriers have they overcome</a:t>
            </a:r>
            <a:r>
              <a:rPr lang="en-GB" sz="2000" smtClean="0">
                <a:latin typeface="+mj-lt"/>
              </a:rPr>
              <a:t>? </a:t>
            </a:r>
            <a:r>
              <a:rPr lang="en-GB" sz="2000" smtClean="0">
                <a:latin typeface="+mj-lt"/>
              </a:rPr>
              <a:t>Which </a:t>
            </a:r>
            <a:r>
              <a:rPr lang="en-GB" sz="2000" dirty="0" smtClean="0">
                <a:latin typeface="+mj-lt"/>
              </a:rPr>
              <a:t>virtues have they shown?</a:t>
            </a:r>
          </a:p>
          <a:p>
            <a:endParaRPr lang="en-GB" sz="2000" dirty="0" smtClean="0">
              <a:latin typeface="+mj-lt"/>
            </a:endParaRPr>
          </a:p>
          <a:p>
            <a:r>
              <a:rPr lang="en-GB" sz="2000" dirty="0" smtClean="0">
                <a:latin typeface="+mj-lt"/>
              </a:rPr>
              <a:t>Can you think of any other role models who have overcome barriers to succeed in sport? </a:t>
            </a:r>
            <a:endParaRPr lang="en-GB" sz="2000" dirty="0">
              <a:latin typeface="+mj-lt"/>
            </a:endParaRPr>
          </a:p>
        </p:txBody>
      </p:sp>
      <p:sp>
        <p:nvSpPr>
          <p:cNvPr id="13" name="TextBox 12"/>
          <p:cNvSpPr txBox="1"/>
          <p:nvPr/>
        </p:nvSpPr>
        <p:spPr>
          <a:xfrm>
            <a:off x="169095" y="3535752"/>
            <a:ext cx="2764936" cy="276999"/>
          </a:xfrm>
          <a:prstGeom prst="rect">
            <a:avLst/>
          </a:prstGeom>
          <a:noFill/>
        </p:spPr>
        <p:txBody>
          <a:bodyPr wrap="square" rtlCol="0">
            <a:spAutoFit/>
          </a:bodyPr>
          <a:lstStyle/>
          <a:p>
            <a:r>
              <a:rPr lang="en-GB" sz="1200" dirty="0" smtClean="0"/>
              <a:t>Image: en.wikipedia.org</a:t>
            </a:r>
            <a:endParaRPr lang="en-GB" sz="1200" dirty="0"/>
          </a:p>
        </p:txBody>
      </p:sp>
    </p:spTree>
    <p:extLst>
      <p:ext uri="{BB962C8B-B14F-4D97-AF65-F5344CB8AC3E}">
        <p14:creationId xmlns:p14="http://schemas.microsoft.com/office/powerpoint/2010/main" val="269064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558</Words>
  <Application>Microsoft Office PowerPoint</Application>
  <PresentationFormat>Widescreen</PresentationFormat>
  <Paragraphs>20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What stops people exercising?</vt:lpstr>
      <vt:lpstr>What are the risks of not exercising?</vt:lpstr>
      <vt:lpstr>Brainstorm the barriers to doing exercise.    </vt:lpstr>
      <vt:lpstr>PowerPoint Presentation</vt:lpstr>
      <vt:lpstr>PowerPoint Presentation</vt:lpstr>
      <vt:lpstr>PowerPoint Presentation</vt:lpstr>
      <vt:lpstr>PowerPoint Presentation</vt:lpstr>
      <vt:lpstr>PowerPoint Presentation</vt:lpstr>
      <vt:lpstr>PowerPoint Presentation</vt:lpstr>
    </vt:vector>
  </TitlesOfParts>
  <Company>UoB IT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Rachael Hunter (School of Education)</dc:creator>
  <cp:lastModifiedBy>Rebecca Wycherley (Education)</cp:lastModifiedBy>
  <cp:revision>12</cp:revision>
  <dcterms:created xsi:type="dcterms:W3CDTF">2019-07-08T10:01:45Z</dcterms:created>
  <dcterms:modified xsi:type="dcterms:W3CDTF">2020-06-03T12:03:21Z</dcterms:modified>
</cp:coreProperties>
</file>