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65" r:id="rId4"/>
    <p:sldId id="274" r:id="rId5"/>
    <p:sldId id="275" r:id="rId6"/>
    <p:sldId id="276" r:id="rId7"/>
    <p:sldId id="278" r:id="rId8"/>
    <p:sldId id="277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465" autoAdjust="0"/>
  </p:normalViewPr>
  <p:slideViewPr>
    <p:cSldViewPr snapToGrid="0">
      <p:cViewPr varScale="1">
        <p:scale>
          <a:sx n="81" d="100"/>
          <a:sy n="81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8.png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9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7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8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5" Type="http://schemas.openxmlformats.org/officeDocument/2006/relationships/hyperlink" Target="mailto:https://www.youtube.com/watch?v=ELpfYCZa87g" TargetMode="Externa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194615" y="4638239"/>
            <a:ext cx="6103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Your future, your world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99BEA-60C0-42F1-8210-78B076387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731" y="1849900"/>
            <a:ext cx="2812538" cy="2580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781FB-2DD4-4687-984D-1A960023B97F}"/>
              </a:ext>
            </a:extLst>
          </p:cNvPr>
          <p:cNvSpPr txBox="1"/>
          <p:nvPr/>
        </p:nvSpPr>
        <p:spPr>
          <a:xfrm>
            <a:off x="3936710" y="5366361"/>
            <a:ext cx="4619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Study skills and the virtues of learning</a:t>
            </a:r>
          </a:p>
        </p:txBody>
      </p:sp>
    </p:spTree>
    <p:extLst>
      <p:ext uri="{BB962C8B-B14F-4D97-AF65-F5344CB8AC3E}">
        <p14:creationId xmlns:p14="http://schemas.microsoft.com/office/powerpoint/2010/main" val="216903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F076B4-5223-497B-B835-498CBACCADB0}"/>
              </a:ext>
            </a:extLst>
          </p:cNvPr>
          <p:cNvSpPr/>
          <p:nvPr/>
        </p:nvSpPr>
        <p:spPr>
          <a:xfrm>
            <a:off x="9318963" y="1890117"/>
            <a:ext cx="258342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endParaRPr lang="en-GB" dirty="0"/>
          </a:p>
          <a:p>
            <a:pPr marL="71755" marR="71755"/>
            <a:r>
              <a:rPr lang="en-US" sz="2200" dirty="0"/>
              <a:t>Read through the various ‘conditions for good, effective learning’.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How might you apply these ideas to your school life?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766D8-30E2-4754-B624-1097E350C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93" y="1171509"/>
            <a:ext cx="8953261" cy="56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6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909C13-B654-4936-B98E-38FA9D088536}"/>
              </a:ext>
            </a:extLst>
          </p:cNvPr>
          <p:cNvSpPr/>
          <p:nvPr/>
        </p:nvSpPr>
        <p:spPr>
          <a:xfrm>
            <a:off x="559325" y="1543364"/>
            <a:ext cx="581319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Developing habits</a:t>
            </a:r>
            <a:endParaRPr lang="en-GB" sz="2400" b="1" dirty="0"/>
          </a:p>
          <a:p>
            <a:pPr marL="71755" marR="71755"/>
            <a:r>
              <a:rPr lang="en-US" dirty="0"/>
              <a:t> </a:t>
            </a:r>
            <a:endParaRPr lang="en-GB" sz="2200" dirty="0"/>
          </a:p>
          <a:p>
            <a:pPr marL="71755" marR="71755"/>
            <a:r>
              <a:rPr lang="en-US" sz="2200" dirty="0"/>
              <a:t>Virtuous </a:t>
            </a:r>
            <a:r>
              <a:rPr lang="en-US" sz="2200" dirty="0" err="1"/>
              <a:t>behaviour</a:t>
            </a:r>
            <a:r>
              <a:rPr lang="en-US" sz="2200" dirty="0"/>
              <a:t> emerges from habits. Habits are formed in the brain through repetition. 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71755" marR="71755"/>
            <a:r>
              <a:rPr lang="en-US" sz="2200" dirty="0"/>
              <a:t>Think about 2 or 3 new learning habits that you need to form through repetition in the build up to your exams.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How are you going to go about forming those habits and whose help are you going to enlist in forming them?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3F807-DE4F-4660-A70A-8C8043049B08}"/>
              </a:ext>
            </a:extLst>
          </p:cNvPr>
          <p:cNvSpPr/>
          <p:nvPr/>
        </p:nvSpPr>
        <p:spPr>
          <a:xfrm>
            <a:off x="6458468" y="4483193"/>
            <a:ext cx="40123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dirty="0"/>
              <a:t>Work with a partner to discuss what habits you plan to develop. How might you use these habits in different aspects of your life and in different stages of your life? 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C5C837-B4E2-4521-A7C8-56AFB3439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948" y="1543364"/>
            <a:ext cx="3091117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3F6B49-443A-410F-A585-F8580C812E2A}"/>
              </a:ext>
            </a:extLst>
          </p:cNvPr>
          <p:cNvSpPr/>
          <p:nvPr/>
        </p:nvSpPr>
        <p:spPr>
          <a:xfrm>
            <a:off x="1030663" y="1798411"/>
            <a:ext cx="67935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dirty="0"/>
              <a:t>Are you looking forward to all the learning and content you will have to study in the run up to your exams?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/>
              <a:t>If so, </a:t>
            </a:r>
            <a:r>
              <a:rPr lang="en-US" sz="2200" dirty="0"/>
              <a:t>why? If not, why not?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22C267-D933-4E2E-B6E1-8E311FA57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123" y="2379799"/>
            <a:ext cx="3662952" cy="23533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199661-9DD0-48B9-B396-C1BEF899A90F}"/>
              </a:ext>
            </a:extLst>
          </p:cNvPr>
          <p:cNvSpPr/>
          <p:nvPr/>
        </p:nvSpPr>
        <p:spPr>
          <a:xfrm>
            <a:off x="1030663" y="396367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71755"/>
            <a:r>
              <a:rPr lang="en-US" sz="2200" dirty="0"/>
              <a:t>Is there something you could do or change to ensure you think positively about the year ahead?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3743B9-6B8B-4371-8B37-49613623E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093" y="5017323"/>
            <a:ext cx="3167063" cy="15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738BC7-5179-4F26-9E06-D86052F7CA8F}"/>
              </a:ext>
            </a:extLst>
          </p:cNvPr>
          <p:cNvSpPr/>
          <p:nvPr/>
        </p:nvSpPr>
        <p:spPr>
          <a:xfrm>
            <a:off x="1040089" y="1842643"/>
            <a:ext cx="71800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Learning is something that you are involved with in many areas of your life.</a:t>
            </a:r>
            <a:endParaRPr lang="en-GB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E2877-A558-45B4-8E71-A7F4C82E7AF2}"/>
              </a:ext>
            </a:extLst>
          </p:cNvPr>
          <p:cNvSpPr/>
          <p:nvPr/>
        </p:nvSpPr>
        <p:spPr>
          <a:xfrm>
            <a:off x="1313467" y="293149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71755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What does the </a:t>
            </a:r>
            <a:r>
              <a:rPr lang="en-US" sz="2200"/>
              <a:t>word ‘learning’ </a:t>
            </a:r>
            <a:r>
              <a:rPr lang="en-US" sz="2200" dirty="0"/>
              <a:t>mean? What does it mean to be involved in learning? </a:t>
            </a:r>
            <a:endParaRPr lang="en-GB" sz="2200" dirty="0"/>
          </a:p>
          <a:p>
            <a:pPr marL="285750" marR="71755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What image do you conjure up when you think about the </a:t>
            </a:r>
            <a:r>
              <a:rPr lang="en-US" sz="2200"/>
              <a:t>word ‘learning’? </a:t>
            </a:r>
            <a:endParaRPr lang="en-GB" sz="2200" dirty="0"/>
          </a:p>
          <a:p>
            <a:pPr marL="285750" marR="71755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In what areas of your life are you involved in learning? Where and how does this take place?</a:t>
            </a:r>
            <a:endParaRPr lang="en-GB" sz="2200" dirty="0"/>
          </a:p>
          <a:p>
            <a:pPr marL="285750" marR="71755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Do you consider yourself to be someone who enjoys learning?</a:t>
            </a:r>
            <a:endParaRPr lang="en-GB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C80F2D-F31A-4F0D-9B23-A5AFC29EB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366" y="2790096"/>
            <a:ext cx="3475015" cy="20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9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C8D20A-D767-47D4-A62E-510162A8FB0C}"/>
              </a:ext>
            </a:extLst>
          </p:cNvPr>
          <p:cNvSpPr/>
          <p:nvPr/>
        </p:nvSpPr>
        <p:spPr>
          <a:xfrm>
            <a:off x="4820239" y="1814412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71755"/>
            <a:r>
              <a:rPr lang="en-US" sz="2200" dirty="0"/>
              <a:t>Think of someone who you </a:t>
            </a:r>
            <a:r>
              <a:rPr lang="en-US" sz="2200"/>
              <a:t>know that </a:t>
            </a:r>
            <a:r>
              <a:rPr lang="en-US" sz="2200" dirty="0"/>
              <a:t>is an expert (or really good) at something. This might be academic in nature, a skill, a career or vocation.</a:t>
            </a:r>
          </a:p>
          <a:p>
            <a:pPr marR="71755"/>
            <a:endParaRPr lang="en-US" sz="2200" dirty="0"/>
          </a:p>
          <a:p>
            <a:pPr marR="71755"/>
            <a:r>
              <a:rPr lang="en-US" sz="2200" dirty="0"/>
              <a:t>Discuss with your partner what it must have taken for that person to have become so good at their craft? </a:t>
            </a:r>
          </a:p>
          <a:p>
            <a:pPr marR="71755"/>
            <a:endParaRPr lang="en-US" sz="2200" dirty="0"/>
          </a:p>
          <a:p>
            <a:pPr marR="71755"/>
            <a:r>
              <a:rPr lang="en-US" sz="2200" dirty="0"/>
              <a:t>What skills would they need to have honed to become an expert? What virtues would they have to have practiced?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D2D39-0971-4C93-80C9-162EAB663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163" y="2000687"/>
            <a:ext cx="2284666" cy="36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5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F83086-5AF1-4968-9401-AB36962CDBF6}"/>
              </a:ext>
            </a:extLst>
          </p:cNvPr>
          <p:cNvSpPr/>
          <p:nvPr/>
        </p:nvSpPr>
        <p:spPr>
          <a:xfrm>
            <a:off x="1464297" y="1697985"/>
            <a:ext cx="55680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b="1" dirty="0"/>
              <a:t>Barriers to my learning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US" sz="2200" dirty="0"/>
              <a:t>What are the main challenges you face in your learning?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US" sz="2200" dirty="0"/>
              <a:t>What types of barriers to learning do you face? 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71755" marR="71755"/>
            <a:r>
              <a:rPr lang="en-US" sz="2200" dirty="0"/>
              <a:t>Share these challenges with your partner and reflect together on the context for these barriers.  </a:t>
            </a:r>
          </a:p>
          <a:p>
            <a:pPr marL="71755" marR="71755"/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FB79-2239-4DF5-BECA-AEFAD96D1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948" y="2485085"/>
            <a:ext cx="3671631" cy="2580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496E23-E577-481C-86B1-A7AF2189945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4" y="4968767"/>
            <a:ext cx="986773" cy="12065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6510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945DC6-FDD2-406A-B6F1-DF78040B4AE5}"/>
              </a:ext>
            </a:extLst>
          </p:cNvPr>
          <p:cNvSpPr/>
          <p:nvPr/>
        </p:nvSpPr>
        <p:spPr>
          <a:xfrm>
            <a:off x="4952215" y="342900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71755"/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71755" marR="71755"/>
            <a:r>
              <a:rPr lang="en-US" sz="2200" dirty="0"/>
              <a:t>Which of the virtues that you’ve been thinking about might relate to the issues of overcoming barriers to learning? </a:t>
            </a:r>
          </a:p>
          <a:p>
            <a:pPr marL="71755" marR="71755"/>
            <a:endParaRPr lang="en-US" sz="2200" dirty="0"/>
          </a:p>
          <a:p>
            <a:pPr marL="71755" marR="71755"/>
            <a:r>
              <a:rPr lang="en-US" sz="2200" dirty="0"/>
              <a:t>How might virtues such as justice, resilience, courage, curiosity and self-discipline relate to this issue?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6B9C3C-3852-406D-BB13-5DFDE8368CDC}"/>
              </a:ext>
            </a:extLst>
          </p:cNvPr>
          <p:cNvSpPr/>
          <p:nvPr/>
        </p:nvSpPr>
        <p:spPr>
          <a:xfrm>
            <a:off x="571893" y="1631631"/>
            <a:ext cx="40975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200" dirty="0"/>
              <a:t>What did you do to overcome the challenges and barriers to learning that you faced? 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US" sz="2200" dirty="0"/>
              <a:t>Were you able to overcome them or was it easier to give up? </a:t>
            </a: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42EE9-A628-497C-9A34-A7A02671F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32" y="4071091"/>
            <a:ext cx="2884798" cy="20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24D78-2CE1-464F-A065-9BEF647F8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542" y="1631631"/>
            <a:ext cx="2012811" cy="201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2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04777F-DF10-4355-841E-89B293D44757}"/>
              </a:ext>
            </a:extLst>
          </p:cNvPr>
          <p:cNvSpPr/>
          <p:nvPr/>
        </p:nvSpPr>
        <p:spPr>
          <a:xfrm>
            <a:off x="483908" y="1461977"/>
            <a:ext cx="67370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GB" sz="2200" b="1" dirty="0"/>
              <a:t>The benefits of learning</a:t>
            </a:r>
            <a:r>
              <a:rPr lang="en-GB" sz="2200" dirty="0"/>
              <a:t> 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US" sz="2200" dirty="0"/>
              <a:t>What might be the benefits of ‘learning how to learn’ effectively at this stage in your </a:t>
            </a:r>
            <a:r>
              <a:rPr lang="en-US" sz="2200"/>
              <a:t>life and </a:t>
            </a:r>
            <a:r>
              <a:rPr lang="en-US" sz="2200" dirty="0"/>
              <a:t>education? </a:t>
            </a:r>
            <a:r>
              <a:rPr lang="en-GB" sz="2200" dirty="0"/>
              <a:t>How might that effect your future? 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GB" sz="2200" dirty="0"/>
              <a:t>What motivates you to learn? Is it qualifications? Being the best in the class?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GB" sz="2200" dirty="0"/>
              <a:t>How might the concept of becoming a ‘lifelong learner’ be a factor in your desire to enjoy and excel in learning? 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GB" sz="2200" dirty="0"/>
              <a:t>Is lifelong learning </a:t>
            </a:r>
            <a:r>
              <a:rPr lang="en-GB" sz="2200"/>
              <a:t>something </a:t>
            </a:r>
            <a:r>
              <a:rPr lang="en-US" sz="2200"/>
              <a:t>that </a:t>
            </a:r>
            <a:r>
              <a:rPr lang="en-GB" sz="2200"/>
              <a:t>you </a:t>
            </a:r>
            <a:r>
              <a:rPr lang="en-GB" sz="2200" dirty="0"/>
              <a:t>consider to be worthwhile or that you aspire to? If so, why? </a:t>
            </a:r>
          </a:p>
          <a:p>
            <a:pPr marL="71755" marR="71755"/>
            <a:r>
              <a:rPr lang="en-GB" sz="2200" dirty="0"/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11D0EE-120B-4B1C-B2C7-60E50D725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961" y="1612990"/>
            <a:ext cx="2921120" cy="1959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063AEA-F6AF-4AB7-86AA-509CAA6F3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961" y="4019178"/>
            <a:ext cx="2044427" cy="233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6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D84FCE-01CA-4177-AE25-D68F196A9FC2}"/>
              </a:ext>
            </a:extLst>
          </p:cNvPr>
          <p:cNvSpPr/>
          <p:nvPr/>
        </p:nvSpPr>
        <p:spPr>
          <a:xfrm>
            <a:off x="5031960" y="215085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755" marR="71755"/>
            <a:r>
              <a:rPr lang="en-GB" sz="2200" dirty="0"/>
              <a:t>What character virtues might you need to develop as </a:t>
            </a:r>
            <a:r>
              <a:rPr lang="en-GB" sz="2200"/>
              <a:t>a </a:t>
            </a:r>
            <a:r>
              <a:rPr lang="en-US" sz="2200"/>
              <a:t>‘</a:t>
            </a:r>
            <a:r>
              <a:rPr lang="en-GB" sz="2200"/>
              <a:t>lifelong learner</a:t>
            </a:r>
            <a:r>
              <a:rPr lang="en-US" sz="2200"/>
              <a:t>’</a:t>
            </a:r>
            <a:r>
              <a:rPr lang="en-GB" sz="2200"/>
              <a:t>? </a:t>
            </a:r>
            <a:endParaRPr lang="en-GB" sz="2200" dirty="0"/>
          </a:p>
          <a:p>
            <a:pPr marL="71755" marR="71755"/>
            <a:endParaRPr lang="en-GB" sz="2200" dirty="0"/>
          </a:p>
          <a:p>
            <a:pPr marL="71755" marR="71755"/>
            <a:r>
              <a:rPr lang="en-GB" sz="2200" dirty="0"/>
              <a:t>Write a journal article outlining how you intend to develop </a:t>
            </a:r>
            <a:r>
              <a:rPr lang="en-GB" sz="2200"/>
              <a:t>as </a:t>
            </a:r>
            <a:r>
              <a:rPr lang="en-US" sz="2200"/>
              <a:t>a </a:t>
            </a:r>
            <a:r>
              <a:rPr lang="en-GB" sz="2200"/>
              <a:t>‘</a:t>
            </a:r>
            <a:r>
              <a:rPr lang="en-GB" sz="2200" dirty="0"/>
              <a:t>lifelong learner’. 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GB" sz="2200" dirty="0"/>
              <a:t>Ensure you reflect on the virtues you need in order to develop as a learner this year in the lead up to exams as well as later in your life.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061D5C-9141-4C80-8CC1-0994E255D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23" y="1575868"/>
            <a:ext cx="3384329" cy="2144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0890B8-754E-4539-BBA4-582D52C28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823" y="3945137"/>
            <a:ext cx="3384328" cy="25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4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B8F26B-9D41-44ED-A100-053E0612BED2}"/>
              </a:ext>
            </a:extLst>
          </p:cNvPr>
          <p:cNvSpPr/>
          <p:nvPr/>
        </p:nvSpPr>
        <p:spPr>
          <a:xfrm>
            <a:off x="540470" y="1600346"/>
            <a:ext cx="65107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b="1" dirty="0"/>
              <a:t>Your brain on learning</a:t>
            </a:r>
          </a:p>
          <a:p>
            <a:pPr marL="71755" marR="71755"/>
            <a:endParaRPr lang="en-GB" sz="2200" dirty="0"/>
          </a:p>
          <a:p>
            <a:pPr marL="71755" marR="71755"/>
            <a:r>
              <a:rPr lang="en-US" sz="2200" dirty="0"/>
              <a:t>Watch this short video which describes the science behind neuroplasticity.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What does the video say about developing habits? </a:t>
            </a:r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How does that relate to you developing your learning? </a:t>
            </a:r>
            <a:endParaRPr lang="en-GB" sz="2200" dirty="0"/>
          </a:p>
          <a:p>
            <a:pPr marL="414655" marR="71755" indent="-342900">
              <a:buFont typeface="Arial" panose="020B0604020202020204" pitchFamily="34" charset="0"/>
              <a:buChar char="•"/>
            </a:pPr>
            <a:r>
              <a:rPr lang="en-US" sz="2200" dirty="0"/>
              <a:t>What are the implications for you knowing that the brain shapes itself according to your experience and habits? </a:t>
            </a:r>
            <a:endParaRPr lang="en-GB" sz="2200" dirty="0"/>
          </a:p>
          <a:p>
            <a:pPr marL="71755" marR="71755"/>
            <a:r>
              <a:rPr lang="en-US" sz="2200" dirty="0"/>
              <a:t> 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19092105-05BB-437F-ACBD-7012D1325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5355" y="2630078"/>
            <a:ext cx="3575846" cy="19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6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Widescreen</PresentationFormat>
  <Paragraphs>68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Claire Jackson</cp:lastModifiedBy>
  <cp:revision>116</cp:revision>
  <dcterms:created xsi:type="dcterms:W3CDTF">2019-06-06T13:36:27Z</dcterms:created>
  <dcterms:modified xsi:type="dcterms:W3CDTF">2020-06-02T14:36:50Z</dcterms:modified>
</cp:coreProperties>
</file>