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1" r:id="rId2"/>
    <p:sldId id="256" r:id="rId3"/>
    <p:sldId id="265" r:id="rId4"/>
    <p:sldId id="266" r:id="rId5"/>
    <p:sldId id="267" r:id="rId6"/>
    <p:sldId id="268" r:id="rId7"/>
    <p:sldId id="269" r:id="rId8"/>
    <p:sldId id="270" r:id="rId9"/>
    <p:sldId id="271" r:id="rId10"/>
    <p:sldId id="272"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46" autoAdjust="0"/>
    <p:restoredTop sz="94465" autoAdjust="0"/>
  </p:normalViewPr>
  <p:slideViewPr>
    <p:cSldViewPr snapToGrid="0">
      <p:cViewPr varScale="1">
        <p:scale>
          <a:sx n="81" d="100"/>
          <a:sy n="81" d="100"/>
        </p:scale>
        <p:origin x="48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notesMaster" Target="notesMasters/notesMaster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viewProps" Target="view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7DF92-3437-4F4B-AFB5-D4FB12ACF81C}" type="datetimeFigureOut">
              <a:rPr lang="en-GB" smtClean="0"/>
              <a:t>02/06/2020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1C755-8432-4EBA-87D3-42C87A9B61C1}" type="slidenum">
              <a:rPr lang="en-GB" smtClean="0"/>
              <a:t>‹#›</a:t>
            </a:fld>
            <a:endParaRPr lang="en-GB"/>
          </a:p>
        </p:txBody>
      </p:sp>
    </p:spTree>
    <p:extLst>
      <p:ext uri="{BB962C8B-B14F-4D97-AF65-F5344CB8AC3E}">
        <p14:creationId xmlns:p14="http://schemas.microsoft.com/office/powerpoint/2010/main" val="3628287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1</a:t>
            </a:fld>
            <a:endParaRPr lang="en-GB"/>
          </a:p>
        </p:txBody>
      </p:sp>
    </p:spTree>
    <p:extLst>
      <p:ext uri="{BB962C8B-B14F-4D97-AF65-F5344CB8AC3E}">
        <p14:creationId xmlns:p14="http://schemas.microsoft.com/office/powerpoint/2010/main" val="1520273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504281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2714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20471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80601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C2D380-A427-4B30-9DC8-47F5F5697773}"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54645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C2D380-A427-4B30-9DC8-47F5F5697773}" type="datetimeFigureOut">
              <a:rPr lang="en-GB" smtClean="0"/>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45763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C2D380-A427-4B30-9DC8-47F5F5697773}" type="datetimeFigureOut">
              <a:rPr lang="en-GB" smtClean="0"/>
              <a:t>02/06/2020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40605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C2D380-A427-4B30-9DC8-47F5F5697773}" type="datetimeFigureOut">
              <a:rPr lang="en-GB" smtClean="0"/>
              <a:t>02/06/2020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82277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2D380-A427-4B30-9DC8-47F5F5697773}" type="datetimeFigureOut">
              <a:rPr lang="en-GB" smtClean="0"/>
              <a:t>02/06/2020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19105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01092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87857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2D380-A427-4B30-9DC8-47F5F5697773}" type="datetimeFigureOut">
              <a:rPr lang="en-GB" smtClean="0"/>
              <a:t>02/06/2020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CC91F-C7B5-4F49-BA3A-AF26E0DD4F3B}" type="slidenum">
              <a:rPr lang="en-GB" smtClean="0"/>
              <a:t>‹#›</a:t>
            </a:fld>
            <a:endParaRPr lang="en-GB"/>
          </a:p>
        </p:txBody>
      </p:sp>
    </p:spTree>
    <p:extLst>
      <p:ext uri="{BB962C8B-B14F-4D97-AF65-F5344CB8AC3E}">
        <p14:creationId xmlns:p14="http://schemas.microsoft.com/office/powerpoint/2010/main" val="2417914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 Id="rId6" Type="http://schemas.openxmlformats.org/officeDocument/2006/relationships/image" Target="../media/image4.png" /><Relationship Id="rId5" Type="http://schemas.openxmlformats.org/officeDocument/2006/relationships/image" Target="../media/image3.png" /><Relationship Id="rId4" Type="http://schemas.openxmlformats.org/officeDocument/2006/relationships/image" Target="../media/image2.png" /></Relationships>
</file>

<file path=ppt/slides/_rels/slide1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image" Target="../media/image17.png" /><Relationship Id="rId5" Type="http://schemas.openxmlformats.org/officeDocument/2006/relationships/image" Target="../media/image16.png" /><Relationship Id="rId4" Type="http://schemas.openxmlformats.org/officeDocument/2006/relationships/image" Target="../media/image3.png" /></Relationships>
</file>

<file path=ppt/slides/_rels/slide1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 Id="rId5" Type="http://schemas.openxmlformats.org/officeDocument/2006/relationships/image" Target="../media/image18.png" /><Relationship Id="rId4" Type="http://schemas.openxmlformats.org/officeDocument/2006/relationships/image" Target="../media/image3.png"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image" Target="../media/image6.png" /><Relationship Id="rId5" Type="http://schemas.openxmlformats.org/officeDocument/2006/relationships/image" Target="../media/image5.png" /><Relationship Id="rId4" Type="http://schemas.openxmlformats.org/officeDocument/2006/relationships/image" Target="../media/image3.png" /></Relationships>
</file>

<file path=ppt/slides/_rels/slide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 Id="rId5" Type="http://schemas.openxmlformats.org/officeDocument/2006/relationships/image" Target="../media/image7.png" /><Relationship Id="rId4" Type="http://schemas.openxmlformats.org/officeDocument/2006/relationships/image" Target="../media/image3.png" /></Relationships>
</file>

<file path=ppt/slides/_rels/slide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 Id="rId5" Type="http://schemas.openxmlformats.org/officeDocument/2006/relationships/image" Target="../media/image8.png" /><Relationship Id="rId4" Type="http://schemas.openxmlformats.org/officeDocument/2006/relationships/image" Target="../media/image3.png" /></Relationships>
</file>

<file path=ppt/slides/_rels/slide5.xml.rels><?xml version="1.0" encoding="UTF-8" standalone="yes"?>
<Relationships xmlns="http://schemas.openxmlformats.org/package/2006/relationships"><Relationship Id="rId8" Type="http://schemas.openxmlformats.org/officeDocument/2006/relationships/image" Target="../media/image12.png" /><Relationship Id="rId3" Type="http://schemas.openxmlformats.org/officeDocument/2006/relationships/image" Target="../media/image2.png" /><Relationship Id="rId7" Type="http://schemas.openxmlformats.org/officeDocument/2006/relationships/image" Target="../media/image11.png" /><Relationship Id="rId2"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image" Target="../media/image10.png" /><Relationship Id="rId5" Type="http://schemas.openxmlformats.org/officeDocument/2006/relationships/image" Target="../media/image9.png" /><Relationship Id="rId4" Type="http://schemas.openxmlformats.org/officeDocument/2006/relationships/image" Target="../media/image3.png" /></Relationships>
</file>

<file path=ppt/slides/_rels/slide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 Id="rId5" Type="http://schemas.openxmlformats.org/officeDocument/2006/relationships/image" Target="../media/image13.png" /><Relationship Id="rId4" Type="http://schemas.openxmlformats.org/officeDocument/2006/relationships/image" Target="../media/image3.png" /></Relationships>
</file>

<file path=ppt/slides/_rels/slide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image" Target="../media/image15.png" /><Relationship Id="rId5" Type="http://schemas.openxmlformats.org/officeDocument/2006/relationships/image" Target="../media/image14.png" /><Relationship Id="rId4" Type="http://schemas.openxmlformats.org/officeDocument/2006/relationships/image" Target="../media/image3.png" /></Relationships>
</file>

<file path=ppt/slides/_rels/slide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 Id="rId4" Type="http://schemas.openxmlformats.org/officeDocument/2006/relationships/image" Target="../media/image3.png" /></Relationships>
</file>

<file path=ppt/slides/_rels/slide9.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 Id="rId4" Type="http://schemas.openxmlformats.org/officeDocument/2006/relationships/image" Target="../media/image3.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298611" y="5134638"/>
            <a:ext cx="1581324" cy="1312978"/>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2" name="TextBox 1"/>
          <p:cNvSpPr txBox="1"/>
          <p:nvPr/>
        </p:nvSpPr>
        <p:spPr>
          <a:xfrm>
            <a:off x="3194615" y="4638239"/>
            <a:ext cx="6103294" cy="769441"/>
          </a:xfrm>
          <a:prstGeom prst="rect">
            <a:avLst/>
          </a:prstGeom>
          <a:noFill/>
        </p:spPr>
        <p:txBody>
          <a:bodyPr wrap="square" rtlCol="0">
            <a:spAutoFit/>
          </a:bodyPr>
          <a:lstStyle/>
          <a:p>
            <a:pPr algn="ctr"/>
            <a:r>
              <a:rPr lang="en-GB" sz="4400" b="1" dirty="0"/>
              <a:t>Your future, your world</a:t>
            </a:r>
          </a:p>
        </p:txBody>
      </p:sp>
      <p:pic>
        <p:nvPicPr>
          <p:cNvPr id="3" name="Picture 2">
            <a:extLst>
              <a:ext uri="{FF2B5EF4-FFF2-40B4-BE49-F238E27FC236}">
                <a16:creationId xmlns:a16="http://schemas.microsoft.com/office/drawing/2014/main" id="{08699BEA-60C0-42F1-8210-78B0763870A4}"/>
              </a:ext>
            </a:extLst>
          </p:cNvPr>
          <p:cNvPicPr>
            <a:picLocks noChangeAspect="1"/>
          </p:cNvPicPr>
          <p:nvPr/>
        </p:nvPicPr>
        <p:blipFill>
          <a:blip r:embed="rId6"/>
          <a:stretch>
            <a:fillRect/>
          </a:stretch>
        </p:blipFill>
        <p:spPr>
          <a:xfrm>
            <a:off x="4689731" y="1919422"/>
            <a:ext cx="2812538" cy="2580984"/>
          </a:xfrm>
          <a:prstGeom prst="rect">
            <a:avLst/>
          </a:prstGeom>
        </p:spPr>
      </p:pic>
      <p:sp>
        <p:nvSpPr>
          <p:cNvPr id="6" name="Rectangle 5">
            <a:extLst>
              <a:ext uri="{FF2B5EF4-FFF2-40B4-BE49-F238E27FC236}">
                <a16:creationId xmlns:a16="http://schemas.microsoft.com/office/drawing/2014/main" id="{055EE8B8-BE96-4527-A712-264C62E5231D}"/>
              </a:ext>
            </a:extLst>
          </p:cNvPr>
          <p:cNvSpPr/>
          <p:nvPr/>
        </p:nvSpPr>
        <p:spPr>
          <a:xfrm>
            <a:off x="3901661" y="5405634"/>
            <a:ext cx="4833463" cy="461665"/>
          </a:xfrm>
          <a:prstGeom prst="rect">
            <a:avLst/>
          </a:prstGeom>
        </p:spPr>
        <p:txBody>
          <a:bodyPr wrap="square">
            <a:spAutoFit/>
          </a:bodyPr>
          <a:lstStyle/>
          <a:p>
            <a:r>
              <a:rPr lang="en-US" sz="2400">
                <a:latin typeface="Arial" panose="020B0604020202020204" pitchFamily="34" charset="0"/>
                <a:ea typeface="Arial" panose="020B0604020202020204" pitchFamily="34" charset="0"/>
              </a:rPr>
              <a:t>Character </a:t>
            </a:r>
            <a:r>
              <a:rPr lang="en-US" sz="2400" dirty="0">
                <a:latin typeface="Arial" panose="020B0604020202020204" pitchFamily="34" charset="0"/>
                <a:ea typeface="Arial" panose="020B0604020202020204" pitchFamily="34" charset="0"/>
              </a:rPr>
              <a:t>strengths for my future</a:t>
            </a:r>
            <a:endParaRPr lang="en-GB" sz="2400" dirty="0"/>
          </a:p>
        </p:txBody>
      </p:sp>
    </p:spTree>
    <p:extLst>
      <p:ext uri="{BB962C8B-B14F-4D97-AF65-F5344CB8AC3E}">
        <p14:creationId xmlns:p14="http://schemas.microsoft.com/office/powerpoint/2010/main" val="2169030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sp>
        <p:nvSpPr>
          <p:cNvPr id="8" name="Rectangle 7">
            <a:extLst>
              <a:ext uri="{FF2B5EF4-FFF2-40B4-BE49-F238E27FC236}">
                <a16:creationId xmlns:a16="http://schemas.microsoft.com/office/drawing/2014/main" id="{78BDECFC-F0D6-4E27-A920-9AFDC4F600D4}"/>
              </a:ext>
            </a:extLst>
          </p:cNvPr>
          <p:cNvSpPr/>
          <p:nvPr/>
        </p:nvSpPr>
        <p:spPr>
          <a:xfrm>
            <a:off x="5229924" y="1906473"/>
            <a:ext cx="6096000" cy="3816429"/>
          </a:xfrm>
          <a:prstGeom prst="rect">
            <a:avLst/>
          </a:prstGeom>
        </p:spPr>
        <p:txBody>
          <a:bodyPr>
            <a:spAutoFit/>
          </a:bodyPr>
          <a:lstStyle/>
          <a:p>
            <a:pPr marL="71755" marR="71755"/>
            <a:r>
              <a:rPr lang="en-US" sz="2200" dirty="0"/>
              <a:t>Which route do you find is most helpful for you? Discuss with your partner. </a:t>
            </a:r>
            <a:endParaRPr lang="en-GB" sz="2200" dirty="0"/>
          </a:p>
          <a:p>
            <a:pPr marL="71755" marR="71755"/>
            <a:r>
              <a:rPr lang="en-US" sz="2200" dirty="0"/>
              <a:t> </a:t>
            </a:r>
            <a:endParaRPr lang="en-GB" sz="2200" dirty="0"/>
          </a:p>
          <a:p>
            <a:pPr marL="71755" marR="71755"/>
            <a:r>
              <a:rPr lang="en-US" sz="2200" dirty="0"/>
              <a:t>Write a journal entry discussing your ideas for a route into further education or further ahead and the career you’d like to work towards.</a:t>
            </a:r>
          </a:p>
          <a:p>
            <a:pPr marL="71755" marR="71755"/>
            <a:endParaRPr lang="en-US" sz="2200" dirty="0"/>
          </a:p>
          <a:p>
            <a:pPr marL="71755" marR="71755"/>
            <a:r>
              <a:rPr lang="en-US" sz="2200" dirty="0"/>
              <a:t>Describe your thinking by using the one of the self-reflection routes you’ve just discussed with your partner.</a:t>
            </a:r>
            <a:endParaRPr lang="en-GB" sz="2200" dirty="0"/>
          </a:p>
          <a:p>
            <a:pPr marL="71755" marR="71755"/>
            <a:r>
              <a:rPr lang="en-US" sz="2200" dirty="0"/>
              <a:t> </a:t>
            </a:r>
            <a:endParaRPr lang="en-GB" sz="2200" dirty="0"/>
          </a:p>
        </p:txBody>
      </p:sp>
      <p:pic>
        <p:nvPicPr>
          <p:cNvPr id="11" name="Picture 10">
            <a:extLst>
              <a:ext uri="{FF2B5EF4-FFF2-40B4-BE49-F238E27FC236}">
                <a16:creationId xmlns:a16="http://schemas.microsoft.com/office/drawing/2014/main" id="{814F12A1-36BC-4F80-B682-6E2AEFABF8B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9961" y="4980569"/>
            <a:ext cx="1260679" cy="1685678"/>
          </a:xfrm>
          <a:prstGeom prst="rect">
            <a:avLst/>
          </a:prstGeom>
          <a:noFill/>
          <a:ln>
            <a:noFill/>
          </a:ln>
          <a:effectLst/>
        </p:spPr>
      </p:pic>
      <p:pic>
        <p:nvPicPr>
          <p:cNvPr id="12" name="Picture 11">
            <a:extLst>
              <a:ext uri="{FF2B5EF4-FFF2-40B4-BE49-F238E27FC236}">
                <a16:creationId xmlns:a16="http://schemas.microsoft.com/office/drawing/2014/main" id="{9B538833-90DC-4459-84A5-CC3573D76486}"/>
              </a:ext>
            </a:extLst>
          </p:cNvPr>
          <p:cNvPicPr>
            <a:picLocks noChangeAspect="1"/>
          </p:cNvPicPr>
          <p:nvPr/>
        </p:nvPicPr>
        <p:blipFill>
          <a:blip r:embed="rId6"/>
          <a:stretch>
            <a:fillRect/>
          </a:stretch>
        </p:blipFill>
        <p:spPr>
          <a:xfrm>
            <a:off x="866076" y="2393474"/>
            <a:ext cx="4019724" cy="2842426"/>
          </a:xfrm>
          <a:prstGeom prst="rect">
            <a:avLst/>
          </a:prstGeom>
        </p:spPr>
      </p:pic>
    </p:spTree>
    <p:extLst>
      <p:ext uri="{BB962C8B-B14F-4D97-AF65-F5344CB8AC3E}">
        <p14:creationId xmlns:p14="http://schemas.microsoft.com/office/powerpoint/2010/main" val="4058046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sp>
        <p:nvSpPr>
          <p:cNvPr id="3" name="Rectangle 2">
            <a:extLst>
              <a:ext uri="{FF2B5EF4-FFF2-40B4-BE49-F238E27FC236}">
                <a16:creationId xmlns:a16="http://schemas.microsoft.com/office/drawing/2014/main" id="{D47839DC-2BC7-40F0-ADC2-4ACB4C217986}"/>
              </a:ext>
            </a:extLst>
          </p:cNvPr>
          <p:cNvSpPr/>
          <p:nvPr/>
        </p:nvSpPr>
        <p:spPr>
          <a:xfrm>
            <a:off x="399068" y="1888680"/>
            <a:ext cx="6256255" cy="3816429"/>
          </a:xfrm>
          <a:prstGeom prst="rect">
            <a:avLst/>
          </a:prstGeom>
        </p:spPr>
        <p:txBody>
          <a:bodyPr wrap="square">
            <a:spAutoFit/>
          </a:bodyPr>
          <a:lstStyle/>
          <a:p>
            <a:pPr marL="71755" marR="71755"/>
            <a:r>
              <a:rPr lang="en-US" sz="2200" dirty="0"/>
              <a:t>Think about the activities you’ve explored today around vocation and character skills/traits. </a:t>
            </a:r>
            <a:endParaRPr lang="en-GB" sz="2200" dirty="0"/>
          </a:p>
          <a:p>
            <a:pPr marL="71755" marR="71755"/>
            <a:r>
              <a:rPr lang="en-US" sz="2200" dirty="0"/>
              <a:t> </a:t>
            </a:r>
            <a:endParaRPr lang="en-GB" sz="2200" dirty="0"/>
          </a:p>
          <a:p>
            <a:pPr marL="71755" marR="71755"/>
            <a:r>
              <a:rPr lang="en-US" sz="2200" dirty="0"/>
              <a:t>Did any of your reflections surprise you? If so why?</a:t>
            </a:r>
          </a:p>
          <a:p>
            <a:pPr marL="71755" marR="71755"/>
            <a:r>
              <a:rPr lang="en-US" sz="2200" dirty="0"/>
              <a:t> </a:t>
            </a:r>
            <a:endParaRPr lang="en-GB" sz="2200" dirty="0"/>
          </a:p>
          <a:p>
            <a:pPr marL="71755" marR="71755"/>
            <a:r>
              <a:rPr lang="en-US" sz="2200" dirty="0"/>
              <a:t>Did you find it helpful to reflect on your strengths and consider how that might apply to your future? </a:t>
            </a:r>
            <a:endParaRPr lang="en-GB" sz="2200" dirty="0"/>
          </a:p>
          <a:p>
            <a:pPr marL="71755" marR="71755"/>
            <a:endParaRPr lang="en-US" sz="2200" dirty="0"/>
          </a:p>
          <a:p>
            <a:pPr marL="71755" marR="71755"/>
            <a:r>
              <a:rPr lang="en-US" sz="2200" dirty="0"/>
              <a:t>Is there anything that you might like to find out more about? </a:t>
            </a:r>
            <a:endParaRPr lang="en-GB" sz="2200" dirty="0"/>
          </a:p>
          <a:p>
            <a:pPr marL="71755" marR="71755"/>
            <a:r>
              <a:rPr lang="en-US" sz="2200" dirty="0"/>
              <a:t> </a:t>
            </a:r>
            <a:endParaRPr lang="en-GB" sz="2200" dirty="0"/>
          </a:p>
        </p:txBody>
      </p:sp>
      <p:sp>
        <p:nvSpPr>
          <p:cNvPr id="6" name="Rectangle 5">
            <a:extLst>
              <a:ext uri="{FF2B5EF4-FFF2-40B4-BE49-F238E27FC236}">
                <a16:creationId xmlns:a16="http://schemas.microsoft.com/office/drawing/2014/main" id="{71E52B7E-3C14-4F47-80E2-CC5B6F41CB3B}"/>
              </a:ext>
            </a:extLst>
          </p:cNvPr>
          <p:cNvSpPr/>
          <p:nvPr/>
        </p:nvSpPr>
        <p:spPr>
          <a:xfrm>
            <a:off x="6937746" y="3794786"/>
            <a:ext cx="3390507" cy="2800767"/>
          </a:xfrm>
          <a:prstGeom prst="rect">
            <a:avLst/>
          </a:prstGeom>
        </p:spPr>
        <p:txBody>
          <a:bodyPr wrap="square">
            <a:spAutoFit/>
          </a:bodyPr>
          <a:lstStyle/>
          <a:p>
            <a:pPr marL="71755" marR="71755"/>
            <a:r>
              <a:rPr lang="en-US" sz="2200" dirty="0"/>
              <a:t>A lot of your thinking about the future will need to be </a:t>
            </a:r>
            <a:r>
              <a:rPr lang="en-US" sz="2200"/>
              <a:t>kept up-to-date </a:t>
            </a:r>
            <a:r>
              <a:rPr lang="en-US" sz="2200" dirty="0"/>
              <a:t>and returned to as you develop new and existing skills though KS4-5 and beyond and as you mature and develop.</a:t>
            </a:r>
            <a:endParaRPr lang="en-GB" sz="2200" dirty="0"/>
          </a:p>
        </p:txBody>
      </p:sp>
      <p:pic>
        <p:nvPicPr>
          <p:cNvPr id="9" name="Picture 8">
            <a:extLst>
              <a:ext uri="{FF2B5EF4-FFF2-40B4-BE49-F238E27FC236}">
                <a16:creationId xmlns:a16="http://schemas.microsoft.com/office/drawing/2014/main" id="{831DDFA2-8D1A-4CB4-A7D5-AD99B9C56FEC}"/>
              </a:ext>
            </a:extLst>
          </p:cNvPr>
          <p:cNvPicPr>
            <a:picLocks noChangeAspect="1"/>
          </p:cNvPicPr>
          <p:nvPr/>
        </p:nvPicPr>
        <p:blipFill>
          <a:blip r:embed="rId5"/>
          <a:stretch>
            <a:fillRect/>
          </a:stretch>
        </p:blipFill>
        <p:spPr>
          <a:xfrm>
            <a:off x="7677948" y="1404698"/>
            <a:ext cx="3461109" cy="2024302"/>
          </a:xfrm>
          <a:prstGeom prst="rect">
            <a:avLst/>
          </a:prstGeom>
        </p:spPr>
      </p:pic>
    </p:spTree>
    <p:extLst>
      <p:ext uri="{BB962C8B-B14F-4D97-AF65-F5344CB8AC3E}">
        <p14:creationId xmlns:p14="http://schemas.microsoft.com/office/powerpoint/2010/main" val="3307334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sp>
        <p:nvSpPr>
          <p:cNvPr id="6" name="Rectangle 5">
            <a:extLst>
              <a:ext uri="{FF2B5EF4-FFF2-40B4-BE49-F238E27FC236}">
                <a16:creationId xmlns:a16="http://schemas.microsoft.com/office/drawing/2014/main" id="{00D9012D-A174-4478-9E51-09D5D9CC75CD}"/>
              </a:ext>
            </a:extLst>
          </p:cNvPr>
          <p:cNvSpPr/>
          <p:nvPr/>
        </p:nvSpPr>
        <p:spPr>
          <a:xfrm>
            <a:off x="322487" y="1580380"/>
            <a:ext cx="7253742" cy="5509200"/>
          </a:xfrm>
          <a:prstGeom prst="rect">
            <a:avLst/>
          </a:prstGeom>
        </p:spPr>
        <p:txBody>
          <a:bodyPr wrap="square">
            <a:spAutoFit/>
          </a:bodyPr>
          <a:lstStyle/>
          <a:p>
            <a:pPr marL="71755" marR="71755"/>
            <a:r>
              <a:rPr lang="en-US" sz="2400" dirty="0"/>
              <a:t>Can you think of any links between </a:t>
            </a:r>
            <a:r>
              <a:rPr lang="en-US" sz="2400"/>
              <a:t>people’s job </a:t>
            </a:r>
            <a:r>
              <a:rPr lang="en-US" sz="2400" dirty="0"/>
              <a:t>roles and their personal strengths or character traits? </a:t>
            </a:r>
          </a:p>
          <a:p>
            <a:pPr marL="71755" marR="71755"/>
            <a:endParaRPr lang="en-US" sz="2400" dirty="0"/>
          </a:p>
          <a:p>
            <a:pPr marL="71755" marR="71755"/>
            <a:r>
              <a:rPr lang="en-US" sz="2400" dirty="0"/>
              <a:t>Can you give any examples of people in your family or friends where this seems applicable</a:t>
            </a:r>
            <a:r>
              <a:rPr lang="en-US" sz="2400"/>
              <a:t>? </a:t>
            </a:r>
          </a:p>
          <a:p>
            <a:pPr marL="71755" marR="71755"/>
            <a:endParaRPr lang="en-US" sz="2400">
              <a:latin typeface="Arial" panose="020B0604020202020204" pitchFamily="34" charset="0"/>
              <a:ea typeface="Arial" panose="020B0604020202020204" pitchFamily="34" charset="0"/>
            </a:endParaRPr>
          </a:p>
          <a:p>
            <a:pPr marL="71755" marR="71755"/>
            <a:r>
              <a:rPr lang="en-US" sz="2400">
                <a:ea typeface="Arial" panose="020B0604020202020204" pitchFamily="34" charset="0"/>
              </a:rPr>
              <a:t>How do you feel when you are involved in doing something that you are really good at or are really interested in?</a:t>
            </a:r>
            <a:endParaRPr lang="en-GB" sz="2400"/>
          </a:p>
          <a:p>
            <a:pPr marL="71755" marR="71755"/>
            <a:endParaRPr lang="en-GB" sz="2800" dirty="0">
              <a:latin typeface="Arial" panose="020B0604020202020204" pitchFamily="34" charset="0"/>
              <a:ea typeface="Arial" panose="020B0604020202020204" pitchFamily="34" charset="0"/>
            </a:endParaRPr>
          </a:p>
          <a:p>
            <a:pPr marL="71755" marR="71755"/>
            <a:endParaRPr lang="en-US" sz="2400" dirty="0"/>
          </a:p>
          <a:p>
            <a:pPr marL="71755" marR="71755"/>
            <a:endParaRPr lang="en-US" sz="2400" dirty="0">
              <a:latin typeface="Arial" panose="020B0604020202020204" pitchFamily="34" charset="0"/>
              <a:ea typeface="Arial" panose="020B0604020202020204" pitchFamily="34" charset="0"/>
            </a:endParaRPr>
          </a:p>
          <a:p>
            <a:pPr marL="71755" marR="71755"/>
            <a:endParaRPr lang="en-US" sz="2400" dirty="0">
              <a:latin typeface="Arial" panose="020B0604020202020204" pitchFamily="34" charset="0"/>
              <a:ea typeface="Arial" panose="020B0604020202020204" pitchFamily="34" charset="0"/>
            </a:endParaRPr>
          </a:p>
          <a:p>
            <a:pPr marL="71755" marR="71755"/>
            <a:endParaRPr lang="en-GB" sz="2400" dirty="0">
              <a:latin typeface="Arial" panose="020B0604020202020204" pitchFamily="34" charset="0"/>
              <a:ea typeface="Arial" panose="020B0604020202020204" pitchFamily="34" charset="0"/>
            </a:endParaRPr>
          </a:p>
        </p:txBody>
      </p:sp>
      <p:pic>
        <p:nvPicPr>
          <p:cNvPr id="9" name="Picture 8">
            <a:extLst>
              <a:ext uri="{FF2B5EF4-FFF2-40B4-BE49-F238E27FC236}">
                <a16:creationId xmlns:a16="http://schemas.microsoft.com/office/drawing/2014/main" id="{C0A33F19-2C5C-42DF-9451-14481989D2EB}"/>
              </a:ext>
            </a:extLst>
          </p:cNvPr>
          <p:cNvPicPr>
            <a:picLocks noChangeAspect="1"/>
          </p:cNvPicPr>
          <p:nvPr/>
        </p:nvPicPr>
        <p:blipFill>
          <a:blip r:embed="rId5"/>
          <a:stretch>
            <a:fillRect/>
          </a:stretch>
        </p:blipFill>
        <p:spPr>
          <a:xfrm>
            <a:off x="8733971" y="2180319"/>
            <a:ext cx="3135542" cy="2816381"/>
          </a:xfrm>
          <a:prstGeom prst="rect">
            <a:avLst/>
          </a:prstGeom>
        </p:spPr>
      </p:pic>
      <p:sp>
        <p:nvSpPr>
          <p:cNvPr id="11" name="Rectangle 10">
            <a:extLst>
              <a:ext uri="{FF2B5EF4-FFF2-40B4-BE49-F238E27FC236}">
                <a16:creationId xmlns:a16="http://schemas.microsoft.com/office/drawing/2014/main" id="{DEA7DE94-0791-4FB6-8047-80B0ACAF543A}"/>
              </a:ext>
            </a:extLst>
          </p:cNvPr>
          <p:cNvSpPr/>
          <p:nvPr/>
        </p:nvSpPr>
        <p:spPr>
          <a:xfrm>
            <a:off x="322487" y="3802175"/>
            <a:ext cx="6501353" cy="1107996"/>
          </a:xfrm>
          <a:prstGeom prst="rect">
            <a:avLst/>
          </a:prstGeom>
        </p:spPr>
        <p:txBody>
          <a:bodyPr wrap="square">
            <a:spAutoFit/>
          </a:bodyPr>
          <a:lstStyle/>
          <a:p>
            <a:endParaRPr lang="en-GB" sz="2200" dirty="0"/>
          </a:p>
        </p:txBody>
      </p:sp>
      <p:pic>
        <p:nvPicPr>
          <p:cNvPr id="12" name="Picture 11">
            <a:extLst>
              <a:ext uri="{FF2B5EF4-FFF2-40B4-BE49-F238E27FC236}">
                <a16:creationId xmlns:a16="http://schemas.microsoft.com/office/drawing/2014/main" id="{830A9431-4925-497C-868A-53E6C951798A}"/>
              </a:ext>
            </a:extLst>
          </p:cNvPr>
          <p:cNvPicPr>
            <a:picLocks noChangeAspect="1"/>
          </p:cNvPicPr>
          <p:nvPr/>
        </p:nvPicPr>
        <p:blipFill>
          <a:blip r:embed="rId6"/>
          <a:stretch>
            <a:fillRect/>
          </a:stretch>
        </p:blipFill>
        <p:spPr>
          <a:xfrm>
            <a:off x="6662540" y="5277620"/>
            <a:ext cx="1827377" cy="1164598"/>
          </a:xfrm>
          <a:prstGeom prst="rect">
            <a:avLst/>
          </a:prstGeom>
        </p:spPr>
      </p:pic>
      <p:sp>
        <p:nvSpPr>
          <p:cNvPr id="14" name="Rectangle 13">
            <a:extLst>
              <a:ext uri="{FF2B5EF4-FFF2-40B4-BE49-F238E27FC236}">
                <a16:creationId xmlns:a16="http://schemas.microsoft.com/office/drawing/2014/main" id="{3A865C45-F27B-4674-85DC-FA94D486F79E}"/>
              </a:ext>
            </a:extLst>
          </p:cNvPr>
          <p:cNvSpPr/>
          <p:nvPr/>
        </p:nvSpPr>
        <p:spPr>
          <a:xfrm>
            <a:off x="642828" y="5555803"/>
            <a:ext cx="6096000" cy="769441"/>
          </a:xfrm>
          <a:prstGeom prst="rect">
            <a:avLst/>
          </a:prstGeom>
        </p:spPr>
        <p:txBody>
          <a:bodyPr>
            <a:spAutoFit/>
          </a:bodyPr>
          <a:lstStyle/>
          <a:p>
            <a:pPr marL="71755" marR="71755"/>
            <a:r>
              <a:rPr lang="en-US" sz="2200" dirty="0"/>
              <a:t>Discuss with a partner and create a mind map of all the words that you come up with. </a:t>
            </a:r>
            <a:endParaRPr lang="en-GB" sz="22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628209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sp>
        <p:nvSpPr>
          <p:cNvPr id="6" name="Rectangle 5">
            <a:extLst>
              <a:ext uri="{FF2B5EF4-FFF2-40B4-BE49-F238E27FC236}">
                <a16:creationId xmlns:a16="http://schemas.microsoft.com/office/drawing/2014/main" id="{C64AF356-8063-4FE6-A3FB-FCA7F40B0228}"/>
              </a:ext>
            </a:extLst>
          </p:cNvPr>
          <p:cNvSpPr/>
          <p:nvPr/>
        </p:nvSpPr>
        <p:spPr>
          <a:xfrm>
            <a:off x="823273" y="1768694"/>
            <a:ext cx="6529633" cy="4124206"/>
          </a:xfrm>
          <a:prstGeom prst="rect">
            <a:avLst/>
          </a:prstGeom>
        </p:spPr>
        <p:txBody>
          <a:bodyPr wrap="square">
            <a:spAutoFit/>
          </a:bodyPr>
          <a:lstStyle/>
          <a:p>
            <a:pPr marL="71755" marR="71755"/>
            <a:r>
              <a:rPr lang="en-US" sz="2400" b="1" dirty="0"/>
              <a:t>The VIA</a:t>
            </a:r>
            <a:r>
              <a:rPr lang="en-US" sz="2400" dirty="0"/>
              <a:t> </a:t>
            </a:r>
            <a:endParaRPr lang="en-GB" sz="2400" dirty="0"/>
          </a:p>
          <a:p>
            <a:pPr marL="71755" marR="71755"/>
            <a:r>
              <a:rPr lang="en-US" dirty="0"/>
              <a:t> </a:t>
            </a:r>
            <a:endParaRPr lang="en-GB" sz="2000" dirty="0"/>
          </a:p>
          <a:p>
            <a:pPr marL="71755" marR="71755"/>
            <a:r>
              <a:rPr lang="en-US" sz="2200" dirty="0"/>
              <a:t>You are going to think about which virtues are most important to you. Individually complete the adapted VIA survey to identify your most valued virtues. </a:t>
            </a:r>
          </a:p>
          <a:p>
            <a:pPr marL="71755" marR="71755"/>
            <a:endParaRPr lang="en-US" sz="2200" dirty="0"/>
          </a:p>
          <a:p>
            <a:pPr marL="71755" marR="71755"/>
            <a:r>
              <a:rPr lang="en-US" sz="2200" dirty="0"/>
              <a:t>Why have you chosen those virtues? </a:t>
            </a:r>
          </a:p>
          <a:p>
            <a:pPr marL="71755" marR="71755"/>
            <a:endParaRPr lang="en-US" sz="2200" dirty="0"/>
          </a:p>
          <a:p>
            <a:pPr marL="71755" marR="71755"/>
            <a:r>
              <a:rPr lang="en-US" sz="2200" dirty="0"/>
              <a:t>Have you chosen the same/different virtues? </a:t>
            </a:r>
          </a:p>
          <a:p>
            <a:pPr marL="71755" marR="71755"/>
            <a:endParaRPr lang="en-US" sz="2200" dirty="0"/>
          </a:p>
          <a:p>
            <a:pPr marL="71755" marR="71755"/>
            <a:r>
              <a:rPr lang="en-US" sz="2200" dirty="0"/>
              <a:t>Are the virtues that they have chosen predominantly moral</a:t>
            </a:r>
            <a:r>
              <a:rPr lang="en-US" sz="2200"/>
              <a:t>/civic/</a:t>
            </a:r>
            <a:r>
              <a:rPr lang="en-US" sz="2200" dirty="0"/>
              <a:t>intellectual/performance? </a:t>
            </a:r>
            <a:endParaRPr lang="en-GB" sz="2200" dirty="0">
              <a:latin typeface="Arial" panose="020B0604020202020204" pitchFamily="34" charset="0"/>
              <a:ea typeface="Arial" panose="020B0604020202020204" pitchFamily="34" charset="0"/>
            </a:endParaRPr>
          </a:p>
        </p:txBody>
      </p:sp>
      <p:pic>
        <p:nvPicPr>
          <p:cNvPr id="8" name="Picture 4">
            <a:extLst>
              <a:ext uri="{FF2B5EF4-FFF2-40B4-BE49-F238E27FC236}">
                <a16:creationId xmlns:a16="http://schemas.microsoft.com/office/drawing/2014/main" id="{F3115B37-E1D3-4E5F-BFCD-8DDD3F97443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4052" t="18046" r="12500" b="40977"/>
          <a:stretch/>
        </p:blipFill>
        <p:spPr bwMode="auto">
          <a:xfrm rot="21158666">
            <a:off x="8281859" y="2210726"/>
            <a:ext cx="2955303" cy="29050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a:extLst>
              <a:ext uri="{FF2B5EF4-FFF2-40B4-BE49-F238E27FC236}">
                <a16:creationId xmlns:a16="http://schemas.microsoft.com/office/drawing/2014/main" id="{F52E335B-4061-4E63-8DE3-B5EABF1C1D6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276" t="18506" r="37845" b="38582"/>
          <a:stretch/>
        </p:blipFill>
        <p:spPr bwMode="auto">
          <a:xfrm rot="20938772">
            <a:off x="7929200" y="2280375"/>
            <a:ext cx="2862001" cy="28929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
            <a:extLst>
              <a:ext uri="{FF2B5EF4-FFF2-40B4-BE49-F238E27FC236}">
                <a16:creationId xmlns:a16="http://schemas.microsoft.com/office/drawing/2014/main" id="{BDA92A88-108B-4EC4-B540-30812AD1A67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104" t="16705" r="63103" b="32260"/>
          <a:stretch/>
        </p:blipFill>
        <p:spPr bwMode="auto">
          <a:xfrm rot="20701820">
            <a:off x="7803846" y="2363858"/>
            <a:ext cx="2454272" cy="29611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50896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sp>
        <p:nvSpPr>
          <p:cNvPr id="6" name="Rectangle 5">
            <a:extLst>
              <a:ext uri="{FF2B5EF4-FFF2-40B4-BE49-F238E27FC236}">
                <a16:creationId xmlns:a16="http://schemas.microsoft.com/office/drawing/2014/main" id="{FC856C80-56FF-4CFA-94F2-88C6ACFB37BD}"/>
              </a:ext>
            </a:extLst>
          </p:cNvPr>
          <p:cNvSpPr/>
          <p:nvPr/>
        </p:nvSpPr>
        <p:spPr>
          <a:xfrm>
            <a:off x="785565" y="1764734"/>
            <a:ext cx="7905948" cy="3785652"/>
          </a:xfrm>
          <a:prstGeom prst="rect">
            <a:avLst/>
          </a:prstGeom>
        </p:spPr>
        <p:txBody>
          <a:bodyPr wrap="square">
            <a:spAutoFit/>
          </a:bodyPr>
          <a:lstStyle/>
          <a:p>
            <a:r>
              <a:rPr lang="en-US" sz="2400" dirty="0">
                <a:ea typeface="Arial" panose="020B0604020202020204" pitchFamily="34" charset="0"/>
              </a:rPr>
              <a:t>Choose 1 virtue, from your top 4 or bottom 4</a:t>
            </a:r>
            <a:r>
              <a:rPr lang="en-US" sz="2400">
                <a:ea typeface="Arial" panose="020B0604020202020204" pitchFamily="34" charset="0"/>
              </a:rPr>
              <a:t>, which </a:t>
            </a:r>
            <a:r>
              <a:rPr lang="en-US" sz="2400" dirty="0">
                <a:ea typeface="Arial" panose="020B0604020202020204" pitchFamily="34" charset="0"/>
              </a:rPr>
              <a:t>you would like to develop further. </a:t>
            </a:r>
          </a:p>
          <a:p>
            <a:endParaRPr lang="en-US" sz="2400" dirty="0">
              <a:ea typeface="Arial" panose="020B0604020202020204" pitchFamily="34" charset="0"/>
            </a:endParaRPr>
          </a:p>
          <a:p>
            <a:r>
              <a:rPr lang="en-US" sz="2400" dirty="0">
                <a:ea typeface="Arial" panose="020B0604020202020204" pitchFamily="34" charset="0"/>
              </a:rPr>
              <a:t>You should complete an action plan:</a:t>
            </a:r>
          </a:p>
          <a:p>
            <a:endParaRPr lang="en-US" sz="2400" dirty="0">
              <a:ea typeface="Arial" panose="020B0604020202020204" pitchFamily="34" charset="0"/>
            </a:endParaRPr>
          </a:p>
          <a:p>
            <a:pPr marL="342900" indent="-342900">
              <a:buFont typeface="Arial" panose="020B0604020202020204" pitchFamily="34" charset="0"/>
              <a:buChar char="•"/>
            </a:pPr>
            <a:r>
              <a:rPr lang="en-US" sz="2400" dirty="0">
                <a:ea typeface="Arial" panose="020B0604020202020204" pitchFamily="34" charset="0"/>
              </a:rPr>
              <a:t>What could you do practically to practice this virtue? </a:t>
            </a:r>
          </a:p>
          <a:p>
            <a:pPr marL="342900" indent="-342900">
              <a:buFont typeface="Arial" panose="020B0604020202020204" pitchFamily="34" charset="0"/>
              <a:buChar char="•"/>
            </a:pPr>
            <a:endParaRPr lang="en-US" sz="2400" dirty="0">
              <a:ea typeface="Arial" panose="020B0604020202020204" pitchFamily="34" charset="0"/>
            </a:endParaRPr>
          </a:p>
          <a:p>
            <a:pPr marL="342900" indent="-342900">
              <a:buFont typeface="Arial" panose="020B0604020202020204" pitchFamily="34" charset="0"/>
              <a:buChar char="•"/>
            </a:pPr>
            <a:r>
              <a:rPr lang="en-US" sz="2400" dirty="0">
                <a:ea typeface="Arial" panose="020B0604020202020204" pitchFamily="34" charset="0"/>
              </a:rPr>
              <a:t>What might be the barriers to developing this virtue? </a:t>
            </a:r>
          </a:p>
          <a:p>
            <a:pPr marL="342900" indent="-342900">
              <a:buFont typeface="Arial" panose="020B0604020202020204" pitchFamily="34" charset="0"/>
              <a:buChar char="•"/>
            </a:pPr>
            <a:endParaRPr lang="en-US" sz="2400" dirty="0">
              <a:ea typeface="Arial" panose="020B0604020202020204" pitchFamily="34" charset="0"/>
            </a:endParaRPr>
          </a:p>
          <a:p>
            <a:pPr marL="342900" indent="-342900">
              <a:buFont typeface="Arial" panose="020B0604020202020204" pitchFamily="34" charset="0"/>
              <a:buChar char="•"/>
            </a:pPr>
            <a:r>
              <a:rPr lang="en-US" sz="2400" dirty="0">
                <a:ea typeface="Arial" panose="020B0604020202020204" pitchFamily="34" charset="0"/>
              </a:rPr>
              <a:t>How could you overcome or limit these barriers?</a:t>
            </a:r>
            <a:endParaRPr lang="en-GB" sz="2400" dirty="0"/>
          </a:p>
        </p:txBody>
      </p:sp>
      <p:pic>
        <p:nvPicPr>
          <p:cNvPr id="8" name="Picture 7">
            <a:extLst>
              <a:ext uri="{FF2B5EF4-FFF2-40B4-BE49-F238E27FC236}">
                <a16:creationId xmlns:a16="http://schemas.microsoft.com/office/drawing/2014/main" id="{B33E58F2-E4D8-440A-96A1-0BBF77180C36}"/>
              </a:ext>
            </a:extLst>
          </p:cNvPr>
          <p:cNvPicPr>
            <a:picLocks noChangeAspect="1"/>
          </p:cNvPicPr>
          <p:nvPr/>
        </p:nvPicPr>
        <p:blipFill>
          <a:blip r:embed="rId5"/>
          <a:stretch>
            <a:fillRect/>
          </a:stretch>
        </p:blipFill>
        <p:spPr>
          <a:xfrm>
            <a:off x="9133738" y="2423769"/>
            <a:ext cx="2199406" cy="2459816"/>
          </a:xfrm>
          <a:prstGeom prst="rect">
            <a:avLst/>
          </a:prstGeom>
        </p:spPr>
      </p:pic>
    </p:spTree>
    <p:extLst>
      <p:ext uri="{BB962C8B-B14F-4D97-AF65-F5344CB8AC3E}">
        <p14:creationId xmlns:p14="http://schemas.microsoft.com/office/powerpoint/2010/main" val="1029508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sp>
        <p:nvSpPr>
          <p:cNvPr id="3" name="Rectangle 2">
            <a:extLst>
              <a:ext uri="{FF2B5EF4-FFF2-40B4-BE49-F238E27FC236}">
                <a16:creationId xmlns:a16="http://schemas.microsoft.com/office/drawing/2014/main" id="{8EC21782-365B-4F46-8E30-975981E8A0A8}"/>
              </a:ext>
            </a:extLst>
          </p:cNvPr>
          <p:cNvSpPr/>
          <p:nvPr/>
        </p:nvSpPr>
        <p:spPr>
          <a:xfrm>
            <a:off x="785566" y="1728084"/>
            <a:ext cx="6482499" cy="2862322"/>
          </a:xfrm>
          <a:prstGeom prst="rect">
            <a:avLst/>
          </a:prstGeom>
        </p:spPr>
        <p:txBody>
          <a:bodyPr wrap="square">
            <a:spAutoFit/>
          </a:bodyPr>
          <a:lstStyle/>
          <a:p>
            <a:pPr marL="71755" marR="71755"/>
            <a:r>
              <a:rPr lang="en-GB" sz="2400" b="1" dirty="0"/>
              <a:t>How recognising our skills can </a:t>
            </a:r>
            <a:r>
              <a:rPr lang="en-GB" sz="2400" b="1"/>
              <a:t>help us</a:t>
            </a:r>
            <a:r>
              <a:rPr lang="en-US" sz="2400" b="1"/>
              <a:t> to</a:t>
            </a:r>
            <a:r>
              <a:rPr lang="en-GB" sz="2400" b="1"/>
              <a:t> </a:t>
            </a:r>
            <a:r>
              <a:rPr lang="en-GB" sz="2400" b="1" dirty="0"/>
              <a:t>make good </a:t>
            </a:r>
            <a:r>
              <a:rPr lang="en-GB" sz="2400" b="1"/>
              <a:t>career decisions</a:t>
            </a:r>
            <a:endParaRPr lang="en-GB" sz="2400" b="1" dirty="0"/>
          </a:p>
          <a:p>
            <a:pPr marL="71755" marR="71755"/>
            <a:r>
              <a:rPr lang="en-GB" sz="2200" dirty="0"/>
              <a:t> </a:t>
            </a:r>
          </a:p>
          <a:p>
            <a:pPr marL="342900" marR="71755" lvl="0" indent="-342900">
              <a:buFont typeface="Arial" panose="020B0604020202020204" pitchFamily="34" charset="0"/>
              <a:buChar char="•"/>
            </a:pPr>
            <a:r>
              <a:rPr lang="en-GB" sz="2200" dirty="0"/>
              <a:t>What does it mean to have ambitions or goals? </a:t>
            </a:r>
          </a:p>
          <a:p>
            <a:pPr marL="342900" marR="71755" lvl="0" indent="-342900">
              <a:buFont typeface="Arial" panose="020B0604020202020204" pitchFamily="34" charset="0"/>
              <a:buChar char="•"/>
            </a:pPr>
            <a:r>
              <a:rPr lang="en-GB" sz="2200" dirty="0"/>
              <a:t>What does it say about you if you’re someone with ambitions and goals?</a:t>
            </a:r>
          </a:p>
          <a:p>
            <a:pPr marL="342900" marR="71755" lvl="0" indent="-342900">
              <a:buFont typeface="Arial" panose="020B0604020202020204" pitchFamily="34" charset="0"/>
              <a:buChar char="•"/>
            </a:pPr>
            <a:r>
              <a:rPr lang="en-GB" sz="2200" dirty="0"/>
              <a:t>What </a:t>
            </a:r>
            <a:r>
              <a:rPr lang="en-GB" sz="2200"/>
              <a:t>does </a:t>
            </a:r>
            <a:r>
              <a:rPr lang="en-US" sz="2200"/>
              <a:t>‘</a:t>
            </a:r>
            <a:r>
              <a:rPr lang="en-GB" sz="2200"/>
              <a:t>aspiration</a:t>
            </a:r>
            <a:r>
              <a:rPr lang="en-US" sz="2200"/>
              <a:t>’</a:t>
            </a:r>
            <a:r>
              <a:rPr lang="en-GB" sz="2200"/>
              <a:t> </a:t>
            </a:r>
            <a:r>
              <a:rPr lang="en-GB" sz="2200" dirty="0"/>
              <a:t>mean?</a:t>
            </a:r>
          </a:p>
          <a:p>
            <a:pPr marL="342900" marR="71755" lvl="0" indent="-342900">
              <a:buFont typeface="Arial" panose="020B0604020202020204" pitchFamily="34" charset="0"/>
              <a:buChar char="•"/>
            </a:pPr>
            <a:r>
              <a:rPr lang="en-GB" sz="2200" dirty="0"/>
              <a:t>What are your ambitions for the future? </a:t>
            </a:r>
            <a:endParaRPr lang="en-GB" sz="2200" dirty="0">
              <a:latin typeface="Arial" panose="020B060402020202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62F74705-D83C-4D87-9A01-E264FDC72770}"/>
              </a:ext>
            </a:extLst>
          </p:cNvPr>
          <p:cNvPicPr>
            <a:picLocks noChangeAspect="1"/>
          </p:cNvPicPr>
          <p:nvPr/>
        </p:nvPicPr>
        <p:blipFill>
          <a:blip r:embed="rId5"/>
          <a:stretch>
            <a:fillRect/>
          </a:stretch>
        </p:blipFill>
        <p:spPr>
          <a:xfrm>
            <a:off x="8376749" y="2314983"/>
            <a:ext cx="3129700" cy="2228033"/>
          </a:xfrm>
          <a:prstGeom prst="rect">
            <a:avLst/>
          </a:prstGeom>
        </p:spPr>
      </p:pic>
      <p:grpSp>
        <p:nvGrpSpPr>
          <p:cNvPr id="11" name="Group 10">
            <a:extLst>
              <a:ext uri="{FF2B5EF4-FFF2-40B4-BE49-F238E27FC236}">
                <a16:creationId xmlns:a16="http://schemas.microsoft.com/office/drawing/2014/main" id="{DB510E6C-4210-4370-88F9-1F2CA2D0B6D9}"/>
              </a:ext>
            </a:extLst>
          </p:cNvPr>
          <p:cNvGrpSpPr/>
          <p:nvPr/>
        </p:nvGrpSpPr>
        <p:grpSpPr>
          <a:xfrm>
            <a:off x="2706643" y="4982394"/>
            <a:ext cx="6475339" cy="1458916"/>
            <a:chOff x="2037340" y="4979547"/>
            <a:chExt cx="6475339" cy="1458916"/>
          </a:xfrm>
        </p:grpSpPr>
        <p:pic>
          <p:nvPicPr>
            <p:cNvPr id="8" name="Picture 7">
              <a:extLst>
                <a:ext uri="{FF2B5EF4-FFF2-40B4-BE49-F238E27FC236}">
                  <a16:creationId xmlns:a16="http://schemas.microsoft.com/office/drawing/2014/main" id="{1A5ABDDD-02E6-401F-A31B-D0F915ED9799}"/>
                </a:ext>
              </a:extLst>
            </p:cNvPr>
            <p:cNvPicPr>
              <a:picLocks noChangeAspect="1"/>
            </p:cNvPicPr>
            <p:nvPr/>
          </p:nvPicPr>
          <p:blipFill>
            <a:blip r:embed="rId6"/>
            <a:stretch>
              <a:fillRect/>
            </a:stretch>
          </p:blipFill>
          <p:spPr>
            <a:xfrm>
              <a:off x="2037340" y="4979548"/>
              <a:ext cx="1581324" cy="1458915"/>
            </a:xfrm>
            <a:prstGeom prst="rect">
              <a:avLst/>
            </a:prstGeom>
          </p:spPr>
        </p:pic>
        <p:pic>
          <p:nvPicPr>
            <p:cNvPr id="9" name="Picture 8">
              <a:extLst>
                <a:ext uri="{FF2B5EF4-FFF2-40B4-BE49-F238E27FC236}">
                  <a16:creationId xmlns:a16="http://schemas.microsoft.com/office/drawing/2014/main" id="{81E0CDF9-4E97-4E6B-B38E-25F87C238A34}"/>
                </a:ext>
              </a:extLst>
            </p:cNvPr>
            <p:cNvPicPr>
              <a:picLocks noChangeAspect="1"/>
            </p:cNvPicPr>
            <p:nvPr/>
          </p:nvPicPr>
          <p:blipFill>
            <a:blip r:embed="rId7"/>
            <a:stretch>
              <a:fillRect/>
            </a:stretch>
          </p:blipFill>
          <p:spPr>
            <a:xfrm>
              <a:off x="3618664" y="4979548"/>
              <a:ext cx="2097997" cy="1458915"/>
            </a:xfrm>
            <a:prstGeom prst="rect">
              <a:avLst/>
            </a:prstGeom>
          </p:spPr>
        </p:pic>
        <p:pic>
          <p:nvPicPr>
            <p:cNvPr id="10" name="Picture 9">
              <a:extLst>
                <a:ext uri="{FF2B5EF4-FFF2-40B4-BE49-F238E27FC236}">
                  <a16:creationId xmlns:a16="http://schemas.microsoft.com/office/drawing/2014/main" id="{D4F28237-FDA5-4160-91F3-ACF971150732}"/>
                </a:ext>
              </a:extLst>
            </p:cNvPr>
            <p:cNvPicPr>
              <a:picLocks noChangeAspect="1"/>
            </p:cNvPicPr>
            <p:nvPr/>
          </p:nvPicPr>
          <p:blipFill>
            <a:blip r:embed="rId8"/>
            <a:stretch>
              <a:fillRect/>
            </a:stretch>
          </p:blipFill>
          <p:spPr>
            <a:xfrm>
              <a:off x="5704796" y="4979547"/>
              <a:ext cx="2807883" cy="1458915"/>
            </a:xfrm>
            <a:prstGeom prst="rect">
              <a:avLst/>
            </a:prstGeom>
          </p:spPr>
        </p:pic>
      </p:grpSp>
    </p:spTree>
    <p:extLst>
      <p:ext uri="{BB962C8B-B14F-4D97-AF65-F5344CB8AC3E}">
        <p14:creationId xmlns:p14="http://schemas.microsoft.com/office/powerpoint/2010/main" val="3594754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sp>
        <p:nvSpPr>
          <p:cNvPr id="12" name="Rectangle 11">
            <a:extLst>
              <a:ext uri="{FF2B5EF4-FFF2-40B4-BE49-F238E27FC236}">
                <a16:creationId xmlns:a16="http://schemas.microsoft.com/office/drawing/2014/main" id="{D4AA68B9-F69E-44EB-B49B-0871420D6D47}"/>
              </a:ext>
            </a:extLst>
          </p:cNvPr>
          <p:cNvSpPr/>
          <p:nvPr/>
        </p:nvSpPr>
        <p:spPr>
          <a:xfrm>
            <a:off x="606457" y="1834682"/>
            <a:ext cx="8622384" cy="2123658"/>
          </a:xfrm>
          <a:prstGeom prst="rect">
            <a:avLst/>
          </a:prstGeom>
        </p:spPr>
        <p:txBody>
          <a:bodyPr wrap="square">
            <a:spAutoFit/>
          </a:bodyPr>
          <a:lstStyle/>
          <a:p>
            <a:pPr marL="71755" marR="71755"/>
            <a:r>
              <a:rPr lang="en-GB" sz="2200" dirty="0"/>
              <a:t>Some people might have short/medium</a:t>
            </a:r>
            <a:r>
              <a:rPr lang="en-GB" sz="2200"/>
              <a:t>/long</a:t>
            </a:r>
            <a:r>
              <a:rPr lang="en-US" sz="2200"/>
              <a:t>-</a:t>
            </a:r>
            <a:r>
              <a:rPr lang="en-GB" sz="2200"/>
              <a:t>term </a:t>
            </a:r>
            <a:r>
              <a:rPr lang="en-GB" sz="2200" dirty="0"/>
              <a:t>goals. What would a goal in each of those categories look like?</a:t>
            </a:r>
          </a:p>
          <a:p>
            <a:pPr marL="71755" marR="71755"/>
            <a:endParaRPr lang="en-GB" sz="2200" dirty="0"/>
          </a:p>
          <a:p>
            <a:pPr marL="71755" marR="71755"/>
            <a:endParaRPr lang="en-GB" sz="2200" dirty="0"/>
          </a:p>
          <a:p>
            <a:pPr marL="71755" marR="71755"/>
            <a:r>
              <a:rPr lang="en-GB" sz="2200" dirty="0"/>
              <a:t> </a:t>
            </a:r>
          </a:p>
          <a:p>
            <a:pPr marL="342900" marR="71755" lvl="0" indent="-342900">
              <a:buFont typeface="Arial" panose="020B0604020202020204" pitchFamily="34" charset="0"/>
              <a:buChar char="•"/>
            </a:pPr>
            <a:endParaRPr lang="en-GB" sz="2200" dirty="0"/>
          </a:p>
        </p:txBody>
      </p:sp>
      <p:sp>
        <p:nvSpPr>
          <p:cNvPr id="14" name="Rectangle 13">
            <a:extLst>
              <a:ext uri="{FF2B5EF4-FFF2-40B4-BE49-F238E27FC236}">
                <a16:creationId xmlns:a16="http://schemas.microsoft.com/office/drawing/2014/main" id="{4D6AB163-2542-410E-9CA4-45ED7E256BB7}"/>
              </a:ext>
            </a:extLst>
          </p:cNvPr>
          <p:cNvSpPr/>
          <p:nvPr/>
        </p:nvSpPr>
        <p:spPr>
          <a:xfrm>
            <a:off x="606457" y="3429000"/>
            <a:ext cx="7415754" cy="2462213"/>
          </a:xfrm>
          <a:prstGeom prst="rect">
            <a:avLst/>
          </a:prstGeom>
        </p:spPr>
        <p:txBody>
          <a:bodyPr wrap="square">
            <a:spAutoFit/>
          </a:bodyPr>
          <a:lstStyle/>
          <a:p>
            <a:pPr marL="71755" marR="71755"/>
            <a:r>
              <a:rPr lang="en-GB" sz="2200" dirty="0">
                <a:ea typeface="Calibri" panose="020F0502020204030204" pitchFamily="34" charset="0"/>
              </a:rPr>
              <a:t>Share some examples of ambitions/goals for your life in education or entering the world of work. </a:t>
            </a:r>
          </a:p>
          <a:p>
            <a:pPr marL="71755" marR="71755"/>
            <a:endParaRPr lang="en-GB" sz="2200" dirty="0">
              <a:ea typeface="Calibri" panose="020F0502020204030204" pitchFamily="34" charset="0"/>
            </a:endParaRPr>
          </a:p>
          <a:p>
            <a:pPr marL="71755" marR="71755"/>
            <a:endParaRPr lang="en-GB" sz="2200" dirty="0">
              <a:ea typeface="Calibri" panose="020F0502020204030204" pitchFamily="34" charset="0"/>
            </a:endParaRPr>
          </a:p>
          <a:p>
            <a:pPr marL="71755" marR="71755"/>
            <a:r>
              <a:rPr lang="en-GB" sz="2200" dirty="0">
                <a:ea typeface="Calibri" panose="020F0502020204030204" pitchFamily="34" charset="0"/>
              </a:rPr>
              <a:t>These might </a:t>
            </a:r>
            <a:r>
              <a:rPr lang="en-GB" sz="2200">
                <a:ea typeface="Calibri" panose="020F0502020204030204" pitchFamily="34" charset="0"/>
              </a:rPr>
              <a:t>be long</a:t>
            </a:r>
            <a:r>
              <a:rPr lang="en-US" sz="2200">
                <a:ea typeface="Calibri" panose="020F0502020204030204" pitchFamily="34" charset="0"/>
              </a:rPr>
              <a:t>-</a:t>
            </a:r>
            <a:r>
              <a:rPr lang="en-GB" sz="2200">
                <a:ea typeface="Calibri" panose="020F0502020204030204" pitchFamily="34" charset="0"/>
              </a:rPr>
              <a:t>term </a:t>
            </a:r>
            <a:r>
              <a:rPr lang="en-GB" sz="2200" dirty="0">
                <a:ea typeface="Calibri" panose="020F0502020204030204" pitchFamily="34" charset="0"/>
              </a:rPr>
              <a:t>goals that might need to be broken down into smaller goals to achieve or they might be </a:t>
            </a:r>
            <a:r>
              <a:rPr lang="en-GB" sz="2200">
                <a:ea typeface="Calibri" panose="020F0502020204030204" pitchFamily="34" charset="0"/>
              </a:rPr>
              <a:t>more short</a:t>
            </a:r>
            <a:r>
              <a:rPr lang="en-US" sz="2200">
                <a:ea typeface="Calibri" panose="020F0502020204030204" pitchFamily="34" charset="0"/>
              </a:rPr>
              <a:t>-</a:t>
            </a:r>
            <a:r>
              <a:rPr lang="en-GB" sz="2200">
                <a:ea typeface="Calibri" panose="020F0502020204030204" pitchFamily="34" charset="0"/>
              </a:rPr>
              <a:t>term </a:t>
            </a:r>
            <a:r>
              <a:rPr lang="en-GB" sz="2200" dirty="0">
                <a:ea typeface="Calibri" panose="020F0502020204030204" pitchFamily="34" charset="0"/>
              </a:rPr>
              <a:t>and realistic ambitions for the near future. </a:t>
            </a:r>
            <a:endParaRPr lang="en-GB" sz="2200" dirty="0">
              <a:ea typeface="Arial" panose="020B0604020202020204" pitchFamily="34" charset="0"/>
            </a:endParaRPr>
          </a:p>
        </p:txBody>
      </p:sp>
      <p:pic>
        <p:nvPicPr>
          <p:cNvPr id="15" name="Picture 14">
            <a:extLst>
              <a:ext uri="{FF2B5EF4-FFF2-40B4-BE49-F238E27FC236}">
                <a16:creationId xmlns:a16="http://schemas.microsoft.com/office/drawing/2014/main" id="{23ACDBEE-D27D-4E8D-9658-D0DD99CEE3D7}"/>
              </a:ext>
            </a:extLst>
          </p:cNvPr>
          <p:cNvPicPr>
            <a:picLocks noChangeAspect="1"/>
          </p:cNvPicPr>
          <p:nvPr/>
        </p:nvPicPr>
        <p:blipFill>
          <a:blip r:embed="rId5"/>
          <a:stretch>
            <a:fillRect/>
          </a:stretch>
        </p:blipFill>
        <p:spPr>
          <a:xfrm>
            <a:off x="8403854" y="2825504"/>
            <a:ext cx="3075490" cy="2265672"/>
          </a:xfrm>
          <a:prstGeom prst="rect">
            <a:avLst/>
          </a:prstGeom>
        </p:spPr>
      </p:pic>
    </p:spTree>
    <p:extLst>
      <p:ext uri="{BB962C8B-B14F-4D97-AF65-F5344CB8AC3E}">
        <p14:creationId xmlns:p14="http://schemas.microsoft.com/office/powerpoint/2010/main" val="2365437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sp>
        <p:nvSpPr>
          <p:cNvPr id="13" name="Rectangle 12">
            <a:extLst>
              <a:ext uri="{FF2B5EF4-FFF2-40B4-BE49-F238E27FC236}">
                <a16:creationId xmlns:a16="http://schemas.microsoft.com/office/drawing/2014/main" id="{2CCB3B67-34F4-4C0E-ABAD-63E748CD8163}"/>
              </a:ext>
            </a:extLst>
          </p:cNvPr>
          <p:cNvSpPr/>
          <p:nvPr/>
        </p:nvSpPr>
        <p:spPr>
          <a:xfrm>
            <a:off x="3781535" y="1976332"/>
            <a:ext cx="7792826" cy="2462213"/>
          </a:xfrm>
          <a:prstGeom prst="rect">
            <a:avLst/>
          </a:prstGeom>
        </p:spPr>
        <p:txBody>
          <a:bodyPr wrap="square">
            <a:spAutoFit/>
          </a:bodyPr>
          <a:lstStyle/>
          <a:p>
            <a:pPr marL="71755" marR="71755"/>
            <a:r>
              <a:rPr lang="en-GB" sz="2200" dirty="0"/>
              <a:t>Have a look at the list of jobs, skills and character traits to give you some idea of the differences between them and also how they might connect with one another. </a:t>
            </a:r>
          </a:p>
          <a:p>
            <a:pPr marL="71755" marR="71755"/>
            <a:endParaRPr lang="en-GB" sz="2200" dirty="0"/>
          </a:p>
          <a:p>
            <a:pPr marL="71755" marR="71755"/>
            <a:r>
              <a:rPr lang="en-GB" sz="2200" dirty="0"/>
              <a:t>Which character traits fit with the skills and job roles listed? Can you see yourself working in any of these roles? If so, can you link them to skills and character traits you might need?</a:t>
            </a:r>
          </a:p>
        </p:txBody>
      </p:sp>
      <p:pic>
        <p:nvPicPr>
          <p:cNvPr id="2" name="Picture 1">
            <a:extLst>
              <a:ext uri="{FF2B5EF4-FFF2-40B4-BE49-F238E27FC236}">
                <a16:creationId xmlns:a16="http://schemas.microsoft.com/office/drawing/2014/main" id="{0D20BEE4-24DB-466F-9E14-69D4FC6437A1}"/>
              </a:ext>
            </a:extLst>
          </p:cNvPr>
          <p:cNvPicPr>
            <a:picLocks noChangeAspect="1"/>
          </p:cNvPicPr>
          <p:nvPr/>
        </p:nvPicPr>
        <p:blipFill>
          <a:blip r:embed="rId5"/>
          <a:stretch>
            <a:fillRect/>
          </a:stretch>
        </p:blipFill>
        <p:spPr>
          <a:xfrm>
            <a:off x="2745949" y="4640147"/>
            <a:ext cx="6172200" cy="1809750"/>
          </a:xfrm>
          <a:prstGeom prst="rect">
            <a:avLst/>
          </a:prstGeom>
        </p:spPr>
      </p:pic>
      <p:pic>
        <p:nvPicPr>
          <p:cNvPr id="3" name="Picture 2">
            <a:extLst>
              <a:ext uri="{FF2B5EF4-FFF2-40B4-BE49-F238E27FC236}">
                <a16:creationId xmlns:a16="http://schemas.microsoft.com/office/drawing/2014/main" id="{4C4A2FAF-B5B6-4879-8760-80214C572B0C}"/>
              </a:ext>
            </a:extLst>
          </p:cNvPr>
          <p:cNvPicPr>
            <a:picLocks noChangeAspect="1"/>
          </p:cNvPicPr>
          <p:nvPr/>
        </p:nvPicPr>
        <p:blipFill>
          <a:blip r:embed="rId6"/>
          <a:stretch>
            <a:fillRect/>
          </a:stretch>
        </p:blipFill>
        <p:spPr>
          <a:xfrm>
            <a:off x="448234" y="2160302"/>
            <a:ext cx="3201326" cy="2094272"/>
          </a:xfrm>
          <a:prstGeom prst="rect">
            <a:avLst/>
          </a:prstGeom>
        </p:spPr>
      </p:pic>
    </p:spTree>
    <p:extLst>
      <p:ext uri="{BB962C8B-B14F-4D97-AF65-F5344CB8AC3E}">
        <p14:creationId xmlns:p14="http://schemas.microsoft.com/office/powerpoint/2010/main" val="1885943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graphicFrame>
        <p:nvGraphicFramePr>
          <p:cNvPr id="14" name="Table 14">
            <a:extLst>
              <a:ext uri="{FF2B5EF4-FFF2-40B4-BE49-F238E27FC236}">
                <a16:creationId xmlns:a16="http://schemas.microsoft.com/office/drawing/2014/main" id="{5C40CC22-A942-495B-8CE3-726CB9CA4F81}"/>
              </a:ext>
            </a:extLst>
          </p:cNvPr>
          <p:cNvGraphicFramePr>
            <a:graphicFrameLocks noGrp="1"/>
          </p:cNvGraphicFramePr>
          <p:nvPr>
            <p:extLst>
              <p:ext uri="{D42A27DB-BD31-4B8C-83A1-F6EECF244321}">
                <p14:modId xmlns:p14="http://schemas.microsoft.com/office/powerpoint/2010/main" val="1875663963"/>
              </p:ext>
            </p:extLst>
          </p:nvPr>
        </p:nvGraphicFramePr>
        <p:xfrm>
          <a:off x="2704000" y="1407179"/>
          <a:ext cx="6797249" cy="5081294"/>
        </p:xfrm>
        <a:graphic>
          <a:graphicData uri="http://schemas.openxmlformats.org/drawingml/2006/table">
            <a:tbl>
              <a:tblPr firstRow="1" bandRow="1">
                <a:tableStyleId>{5C22544A-7EE6-4342-B048-85BDC9FD1C3A}</a:tableStyleId>
              </a:tblPr>
              <a:tblGrid>
                <a:gridCol w="2762577">
                  <a:extLst>
                    <a:ext uri="{9D8B030D-6E8A-4147-A177-3AD203B41FA5}">
                      <a16:colId xmlns:a16="http://schemas.microsoft.com/office/drawing/2014/main" val="4134619139"/>
                    </a:ext>
                  </a:extLst>
                </a:gridCol>
                <a:gridCol w="1970202">
                  <a:extLst>
                    <a:ext uri="{9D8B030D-6E8A-4147-A177-3AD203B41FA5}">
                      <a16:colId xmlns:a16="http://schemas.microsoft.com/office/drawing/2014/main" val="2349284892"/>
                    </a:ext>
                  </a:extLst>
                </a:gridCol>
                <a:gridCol w="2064470">
                  <a:extLst>
                    <a:ext uri="{9D8B030D-6E8A-4147-A177-3AD203B41FA5}">
                      <a16:colId xmlns:a16="http://schemas.microsoft.com/office/drawing/2014/main" val="1202583691"/>
                    </a:ext>
                  </a:extLst>
                </a:gridCol>
              </a:tblGrid>
              <a:tr h="464642">
                <a:tc>
                  <a:txBody>
                    <a:bodyPr/>
                    <a:lstStyle/>
                    <a:p>
                      <a:r>
                        <a:rPr lang="en-GB" dirty="0"/>
                        <a:t>Interests </a:t>
                      </a:r>
                    </a:p>
                  </a:txBody>
                  <a:tcPr/>
                </a:tc>
                <a:tc>
                  <a:txBody>
                    <a:bodyPr/>
                    <a:lstStyle/>
                    <a:p>
                      <a:r>
                        <a:rPr lang="en-GB" dirty="0"/>
                        <a:t>Skills </a:t>
                      </a:r>
                    </a:p>
                  </a:txBody>
                  <a:tcPr/>
                </a:tc>
                <a:tc>
                  <a:txBody>
                    <a:bodyPr/>
                    <a:lstStyle/>
                    <a:p>
                      <a:r>
                        <a:rPr lang="en-GB" dirty="0"/>
                        <a:t>Character Traits</a:t>
                      </a:r>
                    </a:p>
                  </a:txBody>
                  <a:tcPr/>
                </a:tc>
                <a:extLst>
                  <a:ext uri="{0D108BD9-81ED-4DB2-BD59-A6C34878D82A}">
                    <a16:rowId xmlns:a16="http://schemas.microsoft.com/office/drawing/2014/main" val="405906486"/>
                  </a:ext>
                </a:extLst>
              </a:tr>
              <a:tr h="345173">
                <a:tc>
                  <a:txBody>
                    <a:bodyPr/>
                    <a:lstStyle/>
                    <a:p>
                      <a:r>
                        <a:rPr lang="en-GB" dirty="0"/>
                        <a:t>Fashion</a:t>
                      </a:r>
                    </a:p>
                  </a:txBody>
                  <a:tcPr/>
                </a:tc>
                <a:tc>
                  <a:txBody>
                    <a:bodyPr/>
                    <a:lstStyle/>
                    <a:p>
                      <a:r>
                        <a:rPr lang="en-GB" dirty="0"/>
                        <a:t>Organisation</a:t>
                      </a:r>
                    </a:p>
                  </a:txBody>
                  <a:tcPr/>
                </a:tc>
                <a:tc>
                  <a:txBody>
                    <a:bodyPr/>
                    <a:lstStyle/>
                    <a:p>
                      <a:r>
                        <a:rPr lang="en-GB" dirty="0"/>
                        <a:t>Integrity</a:t>
                      </a:r>
                    </a:p>
                  </a:txBody>
                  <a:tcPr/>
                </a:tc>
                <a:extLst>
                  <a:ext uri="{0D108BD9-81ED-4DB2-BD59-A6C34878D82A}">
                    <a16:rowId xmlns:a16="http://schemas.microsoft.com/office/drawing/2014/main" val="2636422270"/>
                  </a:ext>
                </a:extLst>
              </a:tr>
              <a:tr h="345173">
                <a:tc>
                  <a:txBody>
                    <a:bodyPr/>
                    <a:lstStyle/>
                    <a:p>
                      <a:r>
                        <a:rPr lang="en-GB" dirty="0"/>
                        <a:t>Current affairs</a:t>
                      </a:r>
                    </a:p>
                  </a:txBody>
                  <a:tcPr/>
                </a:tc>
                <a:tc>
                  <a:txBody>
                    <a:bodyPr/>
                    <a:lstStyle/>
                    <a:p>
                      <a:r>
                        <a:rPr lang="en-GB" dirty="0"/>
                        <a:t>Teamwork</a:t>
                      </a:r>
                    </a:p>
                  </a:txBody>
                  <a:tcPr/>
                </a:tc>
                <a:tc>
                  <a:txBody>
                    <a:bodyPr/>
                    <a:lstStyle/>
                    <a:p>
                      <a:r>
                        <a:rPr lang="en-GB" dirty="0"/>
                        <a:t>Patience</a:t>
                      </a:r>
                    </a:p>
                  </a:txBody>
                  <a:tcPr/>
                </a:tc>
                <a:extLst>
                  <a:ext uri="{0D108BD9-81ED-4DB2-BD59-A6C34878D82A}">
                    <a16:rowId xmlns:a16="http://schemas.microsoft.com/office/drawing/2014/main" val="1403695266"/>
                  </a:ext>
                </a:extLst>
              </a:tr>
              <a:tr h="464642">
                <a:tc>
                  <a:txBody>
                    <a:bodyPr/>
                    <a:lstStyle/>
                    <a:p>
                      <a:r>
                        <a:rPr lang="en-GB" dirty="0"/>
                        <a:t>Environment</a:t>
                      </a:r>
                    </a:p>
                  </a:txBody>
                  <a:tcPr/>
                </a:tc>
                <a:tc>
                  <a:txBody>
                    <a:bodyPr/>
                    <a:lstStyle/>
                    <a:p>
                      <a:r>
                        <a:rPr lang="en-GB" dirty="0"/>
                        <a:t>Problem solving</a:t>
                      </a:r>
                    </a:p>
                  </a:txBody>
                  <a:tcPr/>
                </a:tc>
                <a:tc>
                  <a:txBody>
                    <a:bodyPr/>
                    <a:lstStyle/>
                    <a:p>
                      <a:r>
                        <a:rPr lang="en-GB" dirty="0"/>
                        <a:t>Empathy</a:t>
                      </a:r>
                    </a:p>
                  </a:txBody>
                  <a:tcPr/>
                </a:tc>
                <a:extLst>
                  <a:ext uri="{0D108BD9-81ED-4DB2-BD59-A6C34878D82A}">
                    <a16:rowId xmlns:a16="http://schemas.microsoft.com/office/drawing/2014/main" val="3509990810"/>
                  </a:ext>
                </a:extLst>
              </a:tr>
              <a:tr h="464642">
                <a:tc>
                  <a:txBody>
                    <a:bodyPr/>
                    <a:lstStyle/>
                    <a:p>
                      <a:r>
                        <a:rPr lang="en-GB" dirty="0"/>
                        <a:t>Public Services</a:t>
                      </a:r>
                    </a:p>
                  </a:txBody>
                  <a:tcPr/>
                </a:tc>
                <a:tc>
                  <a:txBody>
                    <a:bodyPr/>
                    <a:lstStyle/>
                    <a:p>
                      <a:r>
                        <a:rPr lang="en-GB" dirty="0"/>
                        <a:t>Communication</a:t>
                      </a:r>
                    </a:p>
                  </a:txBody>
                  <a:tcPr/>
                </a:tc>
                <a:tc>
                  <a:txBody>
                    <a:bodyPr/>
                    <a:lstStyle/>
                    <a:p>
                      <a:r>
                        <a:rPr lang="en-GB" dirty="0"/>
                        <a:t>Compassion</a:t>
                      </a:r>
                    </a:p>
                  </a:txBody>
                  <a:tcPr/>
                </a:tc>
                <a:extLst>
                  <a:ext uri="{0D108BD9-81ED-4DB2-BD59-A6C34878D82A}">
                    <a16:rowId xmlns:a16="http://schemas.microsoft.com/office/drawing/2014/main" val="352270680"/>
                  </a:ext>
                </a:extLst>
              </a:tr>
              <a:tr h="345173">
                <a:tc>
                  <a:txBody>
                    <a:bodyPr/>
                    <a:lstStyle/>
                    <a:p>
                      <a:r>
                        <a:rPr lang="en-GB" dirty="0"/>
                        <a:t>Arts</a:t>
                      </a:r>
                    </a:p>
                  </a:txBody>
                  <a:tcPr/>
                </a:tc>
                <a:tc>
                  <a:txBody>
                    <a:bodyPr/>
                    <a:lstStyle/>
                    <a:p>
                      <a:r>
                        <a:rPr lang="en-GB" dirty="0"/>
                        <a:t>Creativity</a:t>
                      </a:r>
                    </a:p>
                  </a:txBody>
                  <a:tcPr/>
                </a:tc>
                <a:tc>
                  <a:txBody>
                    <a:bodyPr/>
                    <a:lstStyle/>
                    <a:p>
                      <a:r>
                        <a:rPr lang="en-GB" dirty="0"/>
                        <a:t>Resilience</a:t>
                      </a:r>
                    </a:p>
                  </a:txBody>
                  <a:tcPr/>
                </a:tc>
                <a:extLst>
                  <a:ext uri="{0D108BD9-81ED-4DB2-BD59-A6C34878D82A}">
                    <a16:rowId xmlns:a16="http://schemas.microsoft.com/office/drawing/2014/main" val="1940942273"/>
                  </a:ext>
                </a:extLst>
              </a:tr>
              <a:tr h="345173">
                <a:tc>
                  <a:txBody>
                    <a:bodyPr/>
                    <a:lstStyle/>
                    <a:p>
                      <a:r>
                        <a:rPr lang="en-GB" dirty="0"/>
                        <a:t>Sciences</a:t>
                      </a:r>
                    </a:p>
                  </a:txBody>
                  <a:tcPr/>
                </a:tc>
                <a:tc>
                  <a:txBody>
                    <a:bodyPr/>
                    <a:lstStyle/>
                    <a:p>
                      <a:r>
                        <a:rPr lang="en-GB" dirty="0"/>
                        <a:t>Leadership</a:t>
                      </a:r>
                    </a:p>
                  </a:txBody>
                  <a:tcPr/>
                </a:tc>
                <a:tc>
                  <a:txBody>
                    <a:bodyPr/>
                    <a:lstStyle/>
                    <a:p>
                      <a:r>
                        <a:rPr lang="en-GB" dirty="0"/>
                        <a:t>Curiosity</a:t>
                      </a:r>
                    </a:p>
                  </a:txBody>
                  <a:tcPr/>
                </a:tc>
                <a:extLst>
                  <a:ext uri="{0D108BD9-81ED-4DB2-BD59-A6C34878D82A}">
                    <a16:rowId xmlns:a16="http://schemas.microsoft.com/office/drawing/2014/main" val="925701105"/>
                  </a:ext>
                </a:extLst>
              </a:tr>
              <a:tr h="345173">
                <a:tc>
                  <a:txBody>
                    <a:bodyPr/>
                    <a:lstStyle/>
                    <a:p>
                      <a:r>
                        <a:rPr lang="en-GB" dirty="0"/>
                        <a:t>Reading </a:t>
                      </a:r>
                    </a:p>
                  </a:txBody>
                  <a:tcPr/>
                </a:tc>
                <a:tc>
                  <a:txBody>
                    <a:bodyPr/>
                    <a:lstStyle/>
                    <a:p>
                      <a:r>
                        <a:rPr lang="en-GB" dirty="0"/>
                        <a:t>Positivity</a:t>
                      </a:r>
                    </a:p>
                  </a:txBody>
                  <a:tcPr/>
                </a:tc>
                <a:tc>
                  <a:txBody>
                    <a:bodyPr/>
                    <a:lstStyle/>
                    <a:p>
                      <a:r>
                        <a:rPr lang="en-GB" dirty="0"/>
                        <a:t>Confidence</a:t>
                      </a:r>
                    </a:p>
                  </a:txBody>
                  <a:tcPr/>
                </a:tc>
                <a:extLst>
                  <a:ext uri="{0D108BD9-81ED-4DB2-BD59-A6C34878D82A}">
                    <a16:rowId xmlns:a16="http://schemas.microsoft.com/office/drawing/2014/main" val="4287143631"/>
                  </a:ext>
                </a:extLst>
              </a:tr>
              <a:tr h="464642">
                <a:tc>
                  <a:txBody>
                    <a:bodyPr/>
                    <a:lstStyle/>
                    <a:p>
                      <a:r>
                        <a:rPr lang="en-GB" dirty="0"/>
                        <a:t>Languages and travelling</a:t>
                      </a:r>
                    </a:p>
                  </a:txBody>
                  <a:tcPr/>
                </a:tc>
                <a:tc>
                  <a:txBody>
                    <a:bodyPr/>
                    <a:lstStyle/>
                    <a:p>
                      <a:r>
                        <a:rPr lang="en-GB" dirty="0"/>
                        <a:t>Innovation</a:t>
                      </a:r>
                    </a:p>
                  </a:txBody>
                  <a:tcPr/>
                </a:tc>
                <a:tc>
                  <a:txBody>
                    <a:bodyPr/>
                    <a:lstStyle/>
                    <a:p>
                      <a:r>
                        <a:rPr lang="en-GB" dirty="0"/>
                        <a:t>Humility</a:t>
                      </a:r>
                    </a:p>
                  </a:txBody>
                  <a:tcPr/>
                </a:tc>
                <a:extLst>
                  <a:ext uri="{0D108BD9-81ED-4DB2-BD59-A6C34878D82A}">
                    <a16:rowId xmlns:a16="http://schemas.microsoft.com/office/drawing/2014/main" val="4113669853"/>
                  </a:ext>
                </a:extLst>
              </a:tr>
              <a:tr h="464642">
                <a:tc>
                  <a:txBody>
                    <a:bodyPr/>
                    <a:lstStyle/>
                    <a:p>
                      <a:r>
                        <a:rPr lang="en-GB" dirty="0"/>
                        <a:t>Finance and Business</a:t>
                      </a:r>
                    </a:p>
                  </a:txBody>
                  <a:tcPr/>
                </a:tc>
                <a:tc>
                  <a:txBody>
                    <a:bodyPr/>
                    <a:lstStyle/>
                    <a:p>
                      <a:r>
                        <a:rPr lang="en-GB" dirty="0"/>
                        <a:t>Proactivity</a:t>
                      </a:r>
                    </a:p>
                  </a:txBody>
                  <a:tcPr/>
                </a:tc>
                <a:tc>
                  <a:txBody>
                    <a:bodyPr/>
                    <a:lstStyle/>
                    <a:p>
                      <a:r>
                        <a:rPr lang="en-GB" dirty="0"/>
                        <a:t>Respectfulness</a:t>
                      </a:r>
                    </a:p>
                  </a:txBody>
                  <a:tcPr/>
                </a:tc>
                <a:extLst>
                  <a:ext uri="{0D108BD9-81ED-4DB2-BD59-A6C34878D82A}">
                    <a16:rowId xmlns:a16="http://schemas.microsoft.com/office/drawing/2014/main" val="2294178581"/>
                  </a:ext>
                </a:extLst>
              </a:tr>
              <a:tr h="464642">
                <a:tc>
                  <a:txBody>
                    <a:bodyPr/>
                    <a:lstStyle/>
                    <a:p>
                      <a:r>
                        <a:rPr lang="en-GB" dirty="0"/>
                        <a:t>Writing and social media</a:t>
                      </a:r>
                    </a:p>
                  </a:txBody>
                  <a:tcPr/>
                </a:tc>
                <a:tc>
                  <a:txBody>
                    <a:bodyPr/>
                    <a:lstStyle/>
                    <a:p>
                      <a:r>
                        <a:rPr lang="en-GB" dirty="0"/>
                        <a:t>Numeracy</a:t>
                      </a:r>
                    </a:p>
                  </a:txBody>
                  <a:tcPr/>
                </a:tc>
                <a:tc>
                  <a:txBody>
                    <a:bodyPr/>
                    <a:lstStyle/>
                    <a:p>
                      <a:r>
                        <a:rPr lang="en-GB" dirty="0"/>
                        <a:t>Honesty</a:t>
                      </a:r>
                    </a:p>
                  </a:txBody>
                  <a:tcPr/>
                </a:tc>
                <a:extLst>
                  <a:ext uri="{0D108BD9-81ED-4DB2-BD59-A6C34878D82A}">
                    <a16:rowId xmlns:a16="http://schemas.microsoft.com/office/drawing/2014/main" val="4097596745"/>
                  </a:ext>
                </a:extLst>
              </a:tr>
              <a:tr h="464642">
                <a:tc>
                  <a:txBody>
                    <a:bodyPr/>
                    <a:lstStyle/>
                    <a:p>
                      <a:r>
                        <a:rPr lang="en-GB" dirty="0"/>
                        <a:t>Law and Justice</a:t>
                      </a:r>
                    </a:p>
                  </a:txBody>
                  <a:tcPr/>
                </a:tc>
                <a:tc>
                  <a:txBody>
                    <a:bodyPr/>
                    <a:lstStyle/>
                    <a:p>
                      <a:r>
                        <a:rPr lang="en-GB" dirty="0"/>
                        <a:t>Decision making</a:t>
                      </a:r>
                    </a:p>
                  </a:txBody>
                  <a:tcPr/>
                </a:tc>
                <a:tc>
                  <a:txBody>
                    <a:bodyPr/>
                    <a:lstStyle/>
                    <a:p>
                      <a:r>
                        <a:rPr lang="en-GB" dirty="0"/>
                        <a:t>Service</a:t>
                      </a:r>
                    </a:p>
                  </a:txBody>
                  <a:tcPr/>
                </a:tc>
                <a:extLst>
                  <a:ext uri="{0D108BD9-81ED-4DB2-BD59-A6C34878D82A}">
                    <a16:rowId xmlns:a16="http://schemas.microsoft.com/office/drawing/2014/main" val="4005592850"/>
                  </a:ext>
                </a:extLst>
              </a:tr>
            </a:tbl>
          </a:graphicData>
        </a:graphic>
      </p:graphicFrame>
    </p:spTree>
    <p:extLst>
      <p:ext uri="{BB962C8B-B14F-4D97-AF65-F5344CB8AC3E}">
        <p14:creationId xmlns:p14="http://schemas.microsoft.com/office/powerpoint/2010/main" val="196155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sp>
        <p:nvSpPr>
          <p:cNvPr id="3" name="Rectangle 2">
            <a:extLst>
              <a:ext uri="{FF2B5EF4-FFF2-40B4-BE49-F238E27FC236}">
                <a16:creationId xmlns:a16="http://schemas.microsoft.com/office/drawing/2014/main" id="{810B30E7-C321-4C2D-88D5-3E71872DEC77}"/>
              </a:ext>
            </a:extLst>
          </p:cNvPr>
          <p:cNvSpPr/>
          <p:nvPr/>
        </p:nvSpPr>
        <p:spPr>
          <a:xfrm>
            <a:off x="578177" y="1348549"/>
            <a:ext cx="10507745" cy="1384995"/>
          </a:xfrm>
          <a:prstGeom prst="rect">
            <a:avLst/>
          </a:prstGeom>
        </p:spPr>
        <p:txBody>
          <a:bodyPr wrap="square">
            <a:spAutoFit/>
          </a:bodyPr>
          <a:lstStyle/>
          <a:p>
            <a:pPr marL="71755" marR="71755"/>
            <a:r>
              <a:rPr lang="en-US" sz="2200" b="1"/>
              <a:t>Self-reflection</a:t>
            </a:r>
            <a:endParaRPr lang="en-US" sz="2200" b="1" dirty="0"/>
          </a:p>
          <a:p>
            <a:pPr marL="71755" marR="71755"/>
            <a:endParaRPr lang="en-GB" sz="2200" dirty="0"/>
          </a:p>
          <a:p>
            <a:pPr marL="71755" marR="71755"/>
            <a:r>
              <a:rPr lang="en-US" sz="2000" dirty="0"/>
              <a:t>There are different ways of reflecting about the right subject to study in the future or a certain choice of career. </a:t>
            </a:r>
          </a:p>
        </p:txBody>
      </p:sp>
      <p:graphicFrame>
        <p:nvGraphicFramePr>
          <p:cNvPr id="6" name="Table 7">
            <a:extLst>
              <a:ext uri="{FF2B5EF4-FFF2-40B4-BE49-F238E27FC236}">
                <a16:creationId xmlns:a16="http://schemas.microsoft.com/office/drawing/2014/main" id="{B3C44843-9288-435F-B44D-9531A763A28D}"/>
              </a:ext>
            </a:extLst>
          </p:cNvPr>
          <p:cNvGraphicFramePr>
            <a:graphicFrameLocks noGrp="1"/>
          </p:cNvGraphicFramePr>
          <p:nvPr>
            <p:extLst>
              <p:ext uri="{D42A27DB-BD31-4B8C-83A1-F6EECF244321}">
                <p14:modId xmlns:p14="http://schemas.microsoft.com/office/powerpoint/2010/main" val="3186657861"/>
              </p:ext>
            </p:extLst>
          </p:nvPr>
        </p:nvGraphicFramePr>
        <p:xfrm>
          <a:off x="3047999" y="2971800"/>
          <a:ext cx="6096000" cy="9144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210673472"/>
                    </a:ext>
                  </a:extLst>
                </a:gridCol>
                <a:gridCol w="2032000">
                  <a:extLst>
                    <a:ext uri="{9D8B030D-6E8A-4147-A177-3AD203B41FA5}">
                      <a16:colId xmlns:a16="http://schemas.microsoft.com/office/drawing/2014/main" val="700090300"/>
                    </a:ext>
                  </a:extLst>
                </a:gridCol>
                <a:gridCol w="2032000">
                  <a:extLst>
                    <a:ext uri="{9D8B030D-6E8A-4147-A177-3AD203B41FA5}">
                      <a16:colId xmlns:a16="http://schemas.microsoft.com/office/drawing/2014/main" val="793181982"/>
                    </a:ext>
                  </a:extLst>
                </a:gridCol>
              </a:tblGrid>
              <a:tr h="370840">
                <a:tc>
                  <a:txBody>
                    <a:bodyPr/>
                    <a:lstStyle/>
                    <a:p>
                      <a:r>
                        <a:rPr lang="en-GB" b="0" dirty="0"/>
                        <a:t>Start with you </a:t>
                      </a:r>
                    </a:p>
                  </a:txBody>
                  <a:tcPr/>
                </a:tc>
                <a:tc>
                  <a:txBody>
                    <a:bodyPr/>
                    <a:lstStyle/>
                    <a:p>
                      <a:r>
                        <a:rPr lang="en-GB" sz="1800" b="0" i="0" u="none" strike="noStrike" kern="1200" baseline="0" dirty="0">
                          <a:solidFill>
                            <a:schemeClr val="lt1"/>
                          </a:solidFill>
                          <a:latin typeface="+mn-lt"/>
                          <a:ea typeface="+mn-ea"/>
                          <a:cs typeface="+mn-cs"/>
                        </a:rPr>
                        <a:t>Find your skills, interests</a:t>
                      </a:r>
                    </a:p>
                    <a:p>
                      <a:r>
                        <a:rPr lang="en-GB" sz="1800" b="0" i="0" u="none" strike="noStrike" kern="1200" baseline="0" dirty="0">
                          <a:solidFill>
                            <a:schemeClr val="lt1"/>
                          </a:solidFill>
                          <a:latin typeface="+mn-lt"/>
                          <a:ea typeface="+mn-ea"/>
                          <a:cs typeface="+mn-cs"/>
                        </a:rPr>
                        <a:t>and character traits</a:t>
                      </a:r>
                      <a:endParaRPr lang="en-GB" b="0" dirty="0"/>
                    </a:p>
                  </a:txBody>
                  <a:tcPr/>
                </a:tc>
                <a:tc>
                  <a:txBody>
                    <a:bodyPr/>
                    <a:lstStyle/>
                    <a:p>
                      <a:r>
                        <a:rPr lang="en-GB" sz="1800" b="0" i="0" u="none" strike="noStrike" kern="1200" baseline="0" dirty="0">
                          <a:solidFill>
                            <a:schemeClr val="lt1"/>
                          </a:solidFill>
                          <a:latin typeface="+mn-lt"/>
                          <a:ea typeface="+mn-ea"/>
                          <a:cs typeface="+mn-cs"/>
                        </a:rPr>
                        <a:t>Find job roles that</a:t>
                      </a:r>
                    </a:p>
                    <a:p>
                      <a:r>
                        <a:rPr lang="en-GB" sz="1800" b="0" i="0" u="none" strike="noStrike" kern="1200" baseline="0" dirty="0">
                          <a:solidFill>
                            <a:schemeClr val="lt1"/>
                          </a:solidFill>
                          <a:latin typeface="+mn-lt"/>
                          <a:ea typeface="+mn-ea"/>
                          <a:cs typeface="+mn-cs"/>
                        </a:rPr>
                        <a:t>are a good match</a:t>
                      </a:r>
                      <a:endParaRPr lang="en-GB" b="0" dirty="0"/>
                    </a:p>
                  </a:txBody>
                  <a:tcPr/>
                </a:tc>
                <a:extLst>
                  <a:ext uri="{0D108BD9-81ED-4DB2-BD59-A6C34878D82A}">
                    <a16:rowId xmlns:a16="http://schemas.microsoft.com/office/drawing/2014/main" val="245414691"/>
                  </a:ext>
                </a:extLst>
              </a:tr>
            </a:tbl>
          </a:graphicData>
        </a:graphic>
      </p:graphicFrame>
      <p:sp>
        <p:nvSpPr>
          <p:cNvPr id="9" name="TextBox 8">
            <a:extLst>
              <a:ext uri="{FF2B5EF4-FFF2-40B4-BE49-F238E27FC236}">
                <a16:creationId xmlns:a16="http://schemas.microsoft.com/office/drawing/2014/main" id="{16F03634-0464-4E1F-8AEE-9B5E4CE5C606}"/>
              </a:ext>
            </a:extLst>
          </p:cNvPr>
          <p:cNvSpPr txBox="1"/>
          <p:nvPr/>
        </p:nvSpPr>
        <p:spPr>
          <a:xfrm>
            <a:off x="5832049" y="4021620"/>
            <a:ext cx="763571" cy="430887"/>
          </a:xfrm>
          <a:prstGeom prst="rect">
            <a:avLst/>
          </a:prstGeom>
          <a:noFill/>
        </p:spPr>
        <p:txBody>
          <a:bodyPr wrap="square" rtlCol="0">
            <a:spAutoFit/>
          </a:bodyPr>
          <a:lstStyle/>
          <a:p>
            <a:r>
              <a:rPr lang="en-GB" sz="2200" b="1" dirty="0"/>
              <a:t>Or</a:t>
            </a:r>
          </a:p>
        </p:txBody>
      </p:sp>
      <p:graphicFrame>
        <p:nvGraphicFramePr>
          <p:cNvPr id="10" name="Table 10">
            <a:extLst>
              <a:ext uri="{FF2B5EF4-FFF2-40B4-BE49-F238E27FC236}">
                <a16:creationId xmlns:a16="http://schemas.microsoft.com/office/drawing/2014/main" id="{E66FF6C5-ACEC-4768-8D74-486528230C99}"/>
              </a:ext>
            </a:extLst>
          </p:cNvPr>
          <p:cNvGraphicFramePr>
            <a:graphicFrameLocks noGrp="1"/>
          </p:cNvGraphicFramePr>
          <p:nvPr>
            <p:extLst>
              <p:ext uri="{D42A27DB-BD31-4B8C-83A1-F6EECF244321}">
                <p14:modId xmlns:p14="http://schemas.microsoft.com/office/powerpoint/2010/main" val="2705552769"/>
              </p:ext>
            </p:extLst>
          </p:nvPr>
        </p:nvGraphicFramePr>
        <p:xfrm>
          <a:off x="1988531" y="4587927"/>
          <a:ext cx="8214936" cy="1188720"/>
        </p:xfrm>
        <a:graphic>
          <a:graphicData uri="http://schemas.openxmlformats.org/drawingml/2006/table">
            <a:tbl>
              <a:tblPr firstRow="1" bandRow="1">
                <a:tableStyleId>{5C22544A-7EE6-4342-B048-85BDC9FD1C3A}</a:tableStyleId>
              </a:tblPr>
              <a:tblGrid>
                <a:gridCol w="2053734">
                  <a:extLst>
                    <a:ext uri="{9D8B030D-6E8A-4147-A177-3AD203B41FA5}">
                      <a16:colId xmlns:a16="http://schemas.microsoft.com/office/drawing/2014/main" val="3681968680"/>
                    </a:ext>
                  </a:extLst>
                </a:gridCol>
                <a:gridCol w="2053734">
                  <a:extLst>
                    <a:ext uri="{9D8B030D-6E8A-4147-A177-3AD203B41FA5}">
                      <a16:colId xmlns:a16="http://schemas.microsoft.com/office/drawing/2014/main" val="1952211535"/>
                    </a:ext>
                  </a:extLst>
                </a:gridCol>
                <a:gridCol w="2053734">
                  <a:extLst>
                    <a:ext uri="{9D8B030D-6E8A-4147-A177-3AD203B41FA5}">
                      <a16:colId xmlns:a16="http://schemas.microsoft.com/office/drawing/2014/main" val="374126979"/>
                    </a:ext>
                  </a:extLst>
                </a:gridCol>
                <a:gridCol w="2053734">
                  <a:extLst>
                    <a:ext uri="{9D8B030D-6E8A-4147-A177-3AD203B41FA5}">
                      <a16:colId xmlns:a16="http://schemas.microsoft.com/office/drawing/2014/main" val="118734995"/>
                    </a:ext>
                  </a:extLst>
                </a:gridCol>
              </a:tblGrid>
              <a:tr h="370840">
                <a:tc>
                  <a:txBody>
                    <a:bodyPr/>
                    <a:lstStyle/>
                    <a:p>
                      <a:r>
                        <a:rPr lang="en-GB" sz="1800" b="0" i="0" u="none" strike="noStrike" kern="1200" baseline="0" dirty="0">
                          <a:solidFill>
                            <a:schemeClr val="lt1"/>
                          </a:solidFill>
                          <a:latin typeface="+mn-lt"/>
                          <a:ea typeface="+mn-ea"/>
                          <a:cs typeface="+mn-cs"/>
                        </a:rPr>
                        <a:t>Start with a</a:t>
                      </a:r>
                    </a:p>
                    <a:p>
                      <a:r>
                        <a:rPr lang="en-GB" sz="1800" b="0" i="0" u="none" strike="noStrike" kern="1200" baseline="0" dirty="0">
                          <a:solidFill>
                            <a:schemeClr val="lt1"/>
                          </a:solidFill>
                          <a:latin typeface="+mn-lt"/>
                          <a:ea typeface="+mn-ea"/>
                          <a:cs typeface="+mn-cs"/>
                        </a:rPr>
                        <a:t>job </a:t>
                      </a:r>
                      <a:r>
                        <a:rPr lang="en-GB" sz="1800" b="0" i="0" u="none" strike="noStrike" kern="1200" baseline="0">
                          <a:solidFill>
                            <a:schemeClr val="lt1"/>
                          </a:solidFill>
                          <a:latin typeface="+mn-lt"/>
                          <a:ea typeface="+mn-ea"/>
                          <a:cs typeface="+mn-cs"/>
                        </a:rPr>
                        <a:t>role idea</a:t>
                      </a:r>
                      <a:endParaRPr lang="en-GB" sz="1800" b="0" i="0" u="none" strike="noStrike" kern="1200" baseline="0" dirty="0">
                        <a:solidFill>
                          <a:schemeClr val="lt1"/>
                        </a:solidFill>
                        <a:latin typeface="+mn-lt"/>
                        <a:ea typeface="+mn-ea"/>
                        <a:cs typeface="+mn-cs"/>
                      </a:endParaRPr>
                    </a:p>
                  </a:txBody>
                  <a:tcPr/>
                </a:tc>
                <a:tc>
                  <a:txBody>
                    <a:bodyPr/>
                    <a:lstStyle/>
                    <a:p>
                      <a:r>
                        <a:rPr lang="en-GB" sz="1800" b="0" i="0" u="none" strike="noStrike" kern="1200" baseline="0" dirty="0">
                          <a:solidFill>
                            <a:schemeClr val="lt1"/>
                          </a:solidFill>
                          <a:latin typeface="+mn-lt"/>
                          <a:ea typeface="+mn-ea"/>
                          <a:cs typeface="+mn-cs"/>
                        </a:rPr>
                        <a:t>Find out what skills,</a:t>
                      </a:r>
                    </a:p>
                    <a:p>
                      <a:r>
                        <a:rPr lang="en-GB" sz="1800" b="0" i="0" u="none" strike="noStrike" kern="1200" baseline="0" dirty="0">
                          <a:solidFill>
                            <a:schemeClr val="lt1"/>
                          </a:solidFill>
                          <a:latin typeface="+mn-lt"/>
                          <a:ea typeface="+mn-ea"/>
                          <a:cs typeface="+mn-cs"/>
                        </a:rPr>
                        <a:t>interests and personality</a:t>
                      </a:r>
                    </a:p>
                    <a:p>
                      <a:r>
                        <a:rPr lang="en-GB" sz="1800" b="0" i="0" u="none" strike="noStrike" kern="1200" baseline="0" dirty="0">
                          <a:solidFill>
                            <a:schemeClr val="lt1"/>
                          </a:solidFill>
                          <a:latin typeface="+mn-lt"/>
                          <a:ea typeface="+mn-ea"/>
                          <a:cs typeface="+mn-cs"/>
                        </a:rPr>
                        <a:t>traits it needs</a:t>
                      </a:r>
                      <a:endParaRPr lang="en-GB" dirty="0"/>
                    </a:p>
                  </a:txBody>
                  <a:tcPr/>
                </a:tc>
                <a:tc>
                  <a:txBody>
                    <a:bodyPr/>
                    <a:lstStyle/>
                    <a:p>
                      <a:r>
                        <a:rPr lang="en-GB" sz="1800" b="0" i="0" u="none" strike="noStrike" kern="1200" baseline="0" dirty="0">
                          <a:solidFill>
                            <a:schemeClr val="lt1"/>
                          </a:solidFill>
                          <a:latin typeface="+mn-lt"/>
                          <a:ea typeface="+mn-ea"/>
                          <a:cs typeface="+mn-cs"/>
                        </a:rPr>
                        <a:t>Compare with your</a:t>
                      </a:r>
                    </a:p>
                    <a:p>
                      <a:r>
                        <a:rPr lang="en-GB" sz="1800" b="0" i="0" u="none" strike="noStrike" kern="1200" baseline="0" dirty="0">
                          <a:solidFill>
                            <a:schemeClr val="lt1"/>
                          </a:solidFill>
                          <a:latin typeface="+mn-lt"/>
                          <a:ea typeface="+mn-ea"/>
                          <a:cs typeface="+mn-cs"/>
                        </a:rPr>
                        <a:t>skills, interests and</a:t>
                      </a:r>
                    </a:p>
                    <a:p>
                      <a:r>
                        <a:rPr lang="en-GB" sz="1800" b="0" i="0" u="none" strike="noStrike" kern="1200" baseline="0" dirty="0">
                          <a:solidFill>
                            <a:schemeClr val="lt1"/>
                          </a:solidFill>
                          <a:latin typeface="+mn-lt"/>
                          <a:ea typeface="+mn-ea"/>
                          <a:cs typeface="+mn-cs"/>
                        </a:rPr>
                        <a:t>personality traits</a:t>
                      </a:r>
                      <a:endParaRPr lang="en-GB" dirty="0"/>
                    </a:p>
                  </a:txBody>
                  <a:tcPr/>
                </a:tc>
                <a:tc>
                  <a:txBody>
                    <a:bodyPr/>
                    <a:lstStyle/>
                    <a:p>
                      <a:r>
                        <a:rPr lang="en-GB" sz="1800" b="0" i="0" u="none" strike="noStrike" kern="1200" baseline="0" dirty="0">
                          <a:solidFill>
                            <a:schemeClr val="lt1"/>
                          </a:solidFill>
                          <a:latin typeface="+mn-lt"/>
                          <a:ea typeface="+mn-ea"/>
                          <a:cs typeface="+mn-cs"/>
                        </a:rPr>
                        <a:t>Work out what</a:t>
                      </a:r>
                    </a:p>
                    <a:p>
                      <a:r>
                        <a:rPr lang="en-GB" sz="1800" b="0" i="0" u="none" strike="noStrike" kern="1200" baseline="0" dirty="0">
                          <a:solidFill>
                            <a:schemeClr val="lt1"/>
                          </a:solidFill>
                          <a:latin typeface="+mn-lt"/>
                          <a:ea typeface="+mn-ea"/>
                          <a:cs typeface="+mn-cs"/>
                        </a:rPr>
                        <a:t>you need to build</a:t>
                      </a:r>
                    </a:p>
                    <a:p>
                      <a:r>
                        <a:rPr lang="en-GB" sz="1800" b="0" i="0" u="none" strike="noStrike" kern="1200" baseline="0" dirty="0">
                          <a:solidFill>
                            <a:schemeClr val="lt1"/>
                          </a:solidFill>
                          <a:latin typeface="+mn-lt"/>
                          <a:ea typeface="+mn-ea"/>
                          <a:cs typeface="+mn-cs"/>
                        </a:rPr>
                        <a:t>on or improve</a:t>
                      </a:r>
                      <a:endParaRPr lang="en-GB" dirty="0"/>
                    </a:p>
                  </a:txBody>
                  <a:tcPr/>
                </a:tc>
                <a:extLst>
                  <a:ext uri="{0D108BD9-81ED-4DB2-BD59-A6C34878D82A}">
                    <a16:rowId xmlns:a16="http://schemas.microsoft.com/office/drawing/2014/main" val="879826129"/>
                  </a:ext>
                </a:extLst>
              </a:tr>
            </a:tbl>
          </a:graphicData>
        </a:graphic>
      </p:graphicFrame>
    </p:spTree>
    <p:extLst>
      <p:ext uri="{BB962C8B-B14F-4D97-AF65-F5344CB8AC3E}">
        <p14:creationId xmlns:p14="http://schemas.microsoft.com/office/powerpoint/2010/main" val="2788573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698</Words>
  <Application>Microsoft Office PowerPoint</Application>
  <PresentationFormat>Widescreen</PresentationFormat>
  <Paragraphs>118</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Hunter (School of Education)</dc:creator>
  <cp:lastModifiedBy>Claire Jackson</cp:lastModifiedBy>
  <cp:revision>101</cp:revision>
  <dcterms:created xsi:type="dcterms:W3CDTF">2019-06-06T13:36:27Z</dcterms:created>
  <dcterms:modified xsi:type="dcterms:W3CDTF">2020-06-02T14:41:57Z</dcterms:modified>
</cp:coreProperties>
</file>