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3" r:id="rId2"/>
    <p:sldId id="261" r:id="rId3"/>
    <p:sldId id="269" r:id="rId4"/>
    <p:sldId id="270" r:id="rId5"/>
    <p:sldId id="271" r:id="rId6"/>
    <p:sldId id="272" r:id="rId7"/>
    <p:sldId id="273" r:id="rId8"/>
    <p:sldId id="274" r:id="rId9"/>
    <p:sldId id="275" r:id="rId10"/>
    <p:sldId id="276" r:id="rId11"/>
    <p:sldId id="277" r:id="rId12"/>
    <p:sldId id="278" r:id="rId13"/>
    <p:sldId id="279"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46" autoAdjust="0"/>
    <p:restoredTop sz="94660"/>
  </p:normalViewPr>
  <p:slideViewPr>
    <p:cSldViewPr snapToGrid="0">
      <p:cViewPr varScale="1">
        <p:scale>
          <a:sx n="81" d="100"/>
          <a:sy n="81" d="100"/>
        </p:scale>
        <p:origin x="48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notesMaster" Target="notesMasters/notesMaster1.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7DF92-3437-4F4B-AFB5-D4FB12ACF81C}" type="datetimeFigureOut">
              <a:rPr lang="en-GB" smtClean="0"/>
              <a:t>02/06/2020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1C755-8432-4EBA-87D3-42C87A9B61C1}" type="slidenum">
              <a:rPr lang="en-GB" smtClean="0"/>
              <a:t>‹#›</a:t>
            </a:fld>
            <a:endParaRPr lang="en-GB"/>
          </a:p>
        </p:txBody>
      </p:sp>
    </p:spTree>
    <p:extLst>
      <p:ext uri="{BB962C8B-B14F-4D97-AF65-F5344CB8AC3E}">
        <p14:creationId xmlns:p14="http://schemas.microsoft.com/office/powerpoint/2010/main" val="362828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1</a:t>
            </a:fld>
            <a:endParaRPr lang="en-GB"/>
          </a:p>
        </p:txBody>
      </p:sp>
    </p:spTree>
    <p:extLst>
      <p:ext uri="{BB962C8B-B14F-4D97-AF65-F5344CB8AC3E}">
        <p14:creationId xmlns:p14="http://schemas.microsoft.com/office/powerpoint/2010/main" val="3241443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10</a:t>
            </a:fld>
            <a:endParaRPr lang="en-GB"/>
          </a:p>
        </p:txBody>
      </p:sp>
    </p:spTree>
    <p:extLst>
      <p:ext uri="{BB962C8B-B14F-4D97-AF65-F5344CB8AC3E}">
        <p14:creationId xmlns:p14="http://schemas.microsoft.com/office/powerpoint/2010/main" val="1025224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11</a:t>
            </a:fld>
            <a:endParaRPr lang="en-GB"/>
          </a:p>
        </p:txBody>
      </p:sp>
    </p:spTree>
    <p:extLst>
      <p:ext uri="{BB962C8B-B14F-4D97-AF65-F5344CB8AC3E}">
        <p14:creationId xmlns:p14="http://schemas.microsoft.com/office/powerpoint/2010/main" val="3304454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12</a:t>
            </a:fld>
            <a:endParaRPr lang="en-GB"/>
          </a:p>
        </p:txBody>
      </p:sp>
    </p:spTree>
    <p:extLst>
      <p:ext uri="{BB962C8B-B14F-4D97-AF65-F5344CB8AC3E}">
        <p14:creationId xmlns:p14="http://schemas.microsoft.com/office/powerpoint/2010/main" val="823430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13</a:t>
            </a:fld>
            <a:endParaRPr lang="en-GB"/>
          </a:p>
        </p:txBody>
      </p:sp>
    </p:spTree>
    <p:extLst>
      <p:ext uri="{BB962C8B-B14F-4D97-AF65-F5344CB8AC3E}">
        <p14:creationId xmlns:p14="http://schemas.microsoft.com/office/powerpoint/2010/main" val="545666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14</a:t>
            </a:fld>
            <a:endParaRPr lang="en-GB"/>
          </a:p>
        </p:txBody>
      </p:sp>
    </p:spTree>
    <p:extLst>
      <p:ext uri="{BB962C8B-B14F-4D97-AF65-F5344CB8AC3E}">
        <p14:creationId xmlns:p14="http://schemas.microsoft.com/office/powerpoint/2010/main" val="2960081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2</a:t>
            </a:fld>
            <a:endParaRPr lang="en-GB"/>
          </a:p>
        </p:txBody>
      </p:sp>
    </p:spTree>
    <p:extLst>
      <p:ext uri="{BB962C8B-B14F-4D97-AF65-F5344CB8AC3E}">
        <p14:creationId xmlns:p14="http://schemas.microsoft.com/office/powerpoint/2010/main" val="1520273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3</a:t>
            </a:fld>
            <a:endParaRPr lang="en-GB"/>
          </a:p>
        </p:txBody>
      </p:sp>
    </p:spTree>
    <p:extLst>
      <p:ext uri="{BB962C8B-B14F-4D97-AF65-F5344CB8AC3E}">
        <p14:creationId xmlns:p14="http://schemas.microsoft.com/office/powerpoint/2010/main" val="2726889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4</a:t>
            </a:fld>
            <a:endParaRPr lang="en-GB"/>
          </a:p>
        </p:txBody>
      </p:sp>
    </p:spTree>
    <p:extLst>
      <p:ext uri="{BB962C8B-B14F-4D97-AF65-F5344CB8AC3E}">
        <p14:creationId xmlns:p14="http://schemas.microsoft.com/office/powerpoint/2010/main" val="1118966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5</a:t>
            </a:fld>
            <a:endParaRPr lang="en-GB"/>
          </a:p>
        </p:txBody>
      </p:sp>
    </p:spTree>
    <p:extLst>
      <p:ext uri="{BB962C8B-B14F-4D97-AF65-F5344CB8AC3E}">
        <p14:creationId xmlns:p14="http://schemas.microsoft.com/office/powerpoint/2010/main" val="958705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6</a:t>
            </a:fld>
            <a:endParaRPr lang="en-GB"/>
          </a:p>
        </p:txBody>
      </p:sp>
    </p:spTree>
    <p:extLst>
      <p:ext uri="{BB962C8B-B14F-4D97-AF65-F5344CB8AC3E}">
        <p14:creationId xmlns:p14="http://schemas.microsoft.com/office/powerpoint/2010/main" val="2183886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7</a:t>
            </a:fld>
            <a:endParaRPr lang="en-GB"/>
          </a:p>
        </p:txBody>
      </p:sp>
    </p:spTree>
    <p:extLst>
      <p:ext uri="{BB962C8B-B14F-4D97-AF65-F5344CB8AC3E}">
        <p14:creationId xmlns:p14="http://schemas.microsoft.com/office/powerpoint/2010/main" val="4232203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8</a:t>
            </a:fld>
            <a:endParaRPr lang="en-GB"/>
          </a:p>
        </p:txBody>
      </p:sp>
    </p:spTree>
    <p:extLst>
      <p:ext uri="{BB962C8B-B14F-4D97-AF65-F5344CB8AC3E}">
        <p14:creationId xmlns:p14="http://schemas.microsoft.com/office/powerpoint/2010/main" val="1133020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9</a:t>
            </a:fld>
            <a:endParaRPr lang="en-GB"/>
          </a:p>
        </p:txBody>
      </p:sp>
    </p:spTree>
    <p:extLst>
      <p:ext uri="{BB962C8B-B14F-4D97-AF65-F5344CB8AC3E}">
        <p14:creationId xmlns:p14="http://schemas.microsoft.com/office/powerpoint/2010/main" val="507938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50428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2714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20471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80601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C2D380-A427-4B30-9DC8-47F5F5697773}"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54645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C2D380-A427-4B30-9DC8-47F5F5697773}" type="datetimeFigureOut">
              <a:rPr lang="en-GB" smtClean="0"/>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45763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C2D380-A427-4B30-9DC8-47F5F5697773}" type="datetimeFigureOut">
              <a:rPr lang="en-GB" smtClean="0"/>
              <a:t>02/06/2020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40605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C2D380-A427-4B30-9DC8-47F5F5697773}" type="datetimeFigureOut">
              <a:rPr lang="en-GB" smtClean="0"/>
              <a:t>02/06/2020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82277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2D380-A427-4B30-9DC8-47F5F5697773}" type="datetimeFigureOut">
              <a:rPr lang="en-GB" smtClean="0"/>
              <a:t>02/06/2020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19105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01092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87857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2D380-A427-4B30-9DC8-47F5F5697773}" type="datetimeFigureOut">
              <a:rPr lang="en-GB" smtClean="0"/>
              <a:t>02/06/2020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CC91F-C7B5-4F49-BA3A-AF26E0DD4F3B}" type="slidenum">
              <a:rPr lang="en-GB" smtClean="0"/>
              <a:t>‹#›</a:t>
            </a:fld>
            <a:endParaRPr lang="en-GB"/>
          </a:p>
        </p:txBody>
      </p:sp>
    </p:spTree>
    <p:extLst>
      <p:ext uri="{BB962C8B-B14F-4D97-AF65-F5344CB8AC3E}">
        <p14:creationId xmlns:p14="http://schemas.microsoft.com/office/powerpoint/2010/main" val="241791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 Id="rId6" Type="http://schemas.openxmlformats.org/officeDocument/2006/relationships/image" Target="../media/image4.png" /><Relationship Id="rId5" Type="http://schemas.openxmlformats.org/officeDocument/2006/relationships/image" Target="../media/image3.png"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0.xml" /><Relationship Id="rId1" Type="http://schemas.openxmlformats.org/officeDocument/2006/relationships/slideLayout" Target="../slideLayouts/slideLayout1.xml" /><Relationship Id="rId5" Type="http://schemas.openxmlformats.org/officeDocument/2006/relationships/image" Target="../media/image3.png" /><Relationship Id="rId4" Type="http://schemas.openxmlformats.org/officeDocument/2006/relationships/image" Target="../media/image2.png" /></Relationships>
</file>

<file path=ppt/slides/_rels/slide1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1.xml" /><Relationship Id="rId1" Type="http://schemas.openxmlformats.org/officeDocument/2006/relationships/slideLayout" Target="../slideLayouts/slideLayout1.xml" /><Relationship Id="rId5" Type="http://schemas.openxmlformats.org/officeDocument/2006/relationships/image" Target="../media/image3.png" /><Relationship Id="rId4" Type="http://schemas.openxmlformats.org/officeDocument/2006/relationships/image" Target="../media/image2.png" /></Relationships>
</file>

<file path=ppt/slides/_rels/slide1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2.xml" /><Relationship Id="rId1" Type="http://schemas.openxmlformats.org/officeDocument/2006/relationships/slideLayout" Target="../slideLayouts/slideLayout1.xml" /><Relationship Id="rId5" Type="http://schemas.openxmlformats.org/officeDocument/2006/relationships/image" Target="../media/image3.png" /><Relationship Id="rId4" Type="http://schemas.openxmlformats.org/officeDocument/2006/relationships/image" Target="../media/image2.png" /></Relationships>
</file>

<file path=ppt/slides/_rels/slide1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3.xml" /><Relationship Id="rId1" Type="http://schemas.openxmlformats.org/officeDocument/2006/relationships/slideLayout" Target="../slideLayouts/slideLayout1.xml" /><Relationship Id="rId6" Type="http://schemas.openxmlformats.org/officeDocument/2006/relationships/image" Target="../media/image18.png" /><Relationship Id="rId5" Type="http://schemas.openxmlformats.org/officeDocument/2006/relationships/image" Target="../media/image3.png" /><Relationship Id="rId4" Type="http://schemas.openxmlformats.org/officeDocument/2006/relationships/image" Target="../media/image2.png" /></Relationships>
</file>

<file path=ppt/slides/_rels/slide1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4.xml" /><Relationship Id="rId1" Type="http://schemas.openxmlformats.org/officeDocument/2006/relationships/slideLayout" Target="../slideLayouts/slideLayout1.xml" /><Relationship Id="rId6" Type="http://schemas.openxmlformats.org/officeDocument/2006/relationships/image" Target="../media/image19.png" /><Relationship Id="rId5" Type="http://schemas.openxmlformats.org/officeDocument/2006/relationships/image" Target="../media/image3.png" /><Relationship Id="rId4" Type="http://schemas.openxmlformats.org/officeDocument/2006/relationships/image" Target="../media/image2.png" /></Relationships>
</file>

<file path=ppt/slides/_rels/slide2.xml.rels><?xml version="1.0" encoding="UTF-8" standalone="yes"?>
<Relationships xmlns="http://schemas.openxmlformats.org/package/2006/relationships"><Relationship Id="rId3" Type="http://schemas.openxmlformats.org/officeDocument/2006/relationships/image" Target="../media/image1.png" /><Relationship Id="rId7" Type="http://schemas.openxmlformats.org/officeDocument/2006/relationships/image" Target="../media/image6.png" /><Relationship Id="rId2" Type="http://schemas.openxmlformats.org/officeDocument/2006/relationships/notesSlide" Target="../notesSlides/notesSlide2.xml" /><Relationship Id="rId1" Type="http://schemas.openxmlformats.org/officeDocument/2006/relationships/slideLayout" Target="../slideLayouts/slideLayout1.xml" /><Relationship Id="rId6" Type="http://schemas.openxmlformats.org/officeDocument/2006/relationships/image" Target="../media/image5.png" /><Relationship Id="rId5" Type="http://schemas.openxmlformats.org/officeDocument/2006/relationships/image" Target="../media/image3.png" /><Relationship Id="rId4" Type="http://schemas.openxmlformats.org/officeDocument/2006/relationships/image" Target="../media/image2.png" /></Relationships>
</file>

<file path=ppt/slides/_rels/slide3.xml.rels><?xml version="1.0" encoding="UTF-8" standalone="yes"?>
<Relationships xmlns="http://schemas.openxmlformats.org/package/2006/relationships"><Relationship Id="rId3" Type="http://schemas.openxmlformats.org/officeDocument/2006/relationships/image" Target="../media/image1.png" /><Relationship Id="rId7" Type="http://schemas.openxmlformats.org/officeDocument/2006/relationships/image" Target="../media/image8.png" /><Relationship Id="rId2" Type="http://schemas.openxmlformats.org/officeDocument/2006/relationships/notesSlide" Target="../notesSlides/notesSlide3.xml" /><Relationship Id="rId1" Type="http://schemas.openxmlformats.org/officeDocument/2006/relationships/slideLayout" Target="../slideLayouts/slideLayout1.xml" /><Relationship Id="rId6" Type="http://schemas.openxmlformats.org/officeDocument/2006/relationships/image" Target="../media/image7.png" /><Relationship Id="rId5" Type="http://schemas.openxmlformats.org/officeDocument/2006/relationships/image" Target="../media/image3.png" /><Relationship Id="rId4" Type="http://schemas.openxmlformats.org/officeDocument/2006/relationships/image" Target="../media/image2.png" /></Relationships>
</file>

<file path=ppt/slides/_rels/slide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4.xml" /><Relationship Id="rId1" Type="http://schemas.openxmlformats.org/officeDocument/2006/relationships/slideLayout" Target="../slideLayouts/slideLayout1.xml" /><Relationship Id="rId6" Type="http://schemas.openxmlformats.org/officeDocument/2006/relationships/image" Target="../media/image9.png" /><Relationship Id="rId5" Type="http://schemas.openxmlformats.org/officeDocument/2006/relationships/image" Target="../media/image3.png" /><Relationship Id="rId4" Type="http://schemas.openxmlformats.org/officeDocument/2006/relationships/image" Target="../media/image2.png" /></Relationships>
</file>

<file path=ppt/slides/_rels/slide5.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5.xml" /><Relationship Id="rId1" Type="http://schemas.openxmlformats.org/officeDocument/2006/relationships/slideLayout" Target="../slideLayouts/slideLayout1.xml" /><Relationship Id="rId6" Type="http://schemas.openxmlformats.org/officeDocument/2006/relationships/image" Target="../media/image9.png" /><Relationship Id="rId5" Type="http://schemas.openxmlformats.org/officeDocument/2006/relationships/image" Target="../media/image3.png" /><Relationship Id="rId4" Type="http://schemas.openxmlformats.org/officeDocument/2006/relationships/image" Target="../media/image2.png" /></Relationships>
</file>

<file path=ppt/slides/_rels/slide6.xml.rels><?xml version="1.0" encoding="UTF-8" standalone="yes"?>
<Relationships xmlns="http://schemas.openxmlformats.org/package/2006/relationships"><Relationship Id="rId3" Type="http://schemas.openxmlformats.org/officeDocument/2006/relationships/image" Target="../media/image1.png" /><Relationship Id="rId7" Type="http://schemas.openxmlformats.org/officeDocument/2006/relationships/image" Target="../media/image11.png" /><Relationship Id="rId2" Type="http://schemas.openxmlformats.org/officeDocument/2006/relationships/notesSlide" Target="../notesSlides/notesSlide6.xml" /><Relationship Id="rId1" Type="http://schemas.openxmlformats.org/officeDocument/2006/relationships/slideLayout" Target="../slideLayouts/slideLayout1.xml" /><Relationship Id="rId6" Type="http://schemas.openxmlformats.org/officeDocument/2006/relationships/image" Target="../media/image10.png" /><Relationship Id="rId5" Type="http://schemas.openxmlformats.org/officeDocument/2006/relationships/image" Target="../media/image3.png" /><Relationship Id="rId4" Type="http://schemas.openxmlformats.org/officeDocument/2006/relationships/image" Target="../media/image2.png" /></Relationships>
</file>

<file path=ppt/slides/_rels/slide7.xml.rels><?xml version="1.0" encoding="UTF-8" standalone="yes"?>
<Relationships xmlns="http://schemas.openxmlformats.org/package/2006/relationships"><Relationship Id="rId8" Type="http://schemas.openxmlformats.org/officeDocument/2006/relationships/image" Target="../media/image13.png" /><Relationship Id="rId3" Type="http://schemas.openxmlformats.org/officeDocument/2006/relationships/image" Target="../media/image1.png" /><Relationship Id="rId7" Type="http://schemas.openxmlformats.org/officeDocument/2006/relationships/image" Target="../media/image12.png" /><Relationship Id="rId2" Type="http://schemas.openxmlformats.org/officeDocument/2006/relationships/notesSlide" Target="../notesSlides/notesSlide7.xml" /><Relationship Id="rId1" Type="http://schemas.openxmlformats.org/officeDocument/2006/relationships/slideLayout" Target="../slideLayouts/slideLayout1.xml" /><Relationship Id="rId6" Type="http://schemas.openxmlformats.org/officeDocument/2006/relationships/hyperlink" Target="mailto:https://www.youtube.com/watch?v=b0O0pRAvIB" TargetMode="External" /><Relationship Id="rId5" Type="http://schemas.openxmlformats.org/officeDocument/2006/relationships/image" Target="../media/image3.png" /><Relationship Id="rId4" Type="http://schemas.openxmlformats.org/officeDocument/2006/relationships/image" Target="../media/image2.png" /></Relationships>
</file>

<file path=ppt/slides/_rels/slide8.xml.rels><?xml version="1.0" encoding="UTF-8" standalone="yes"?>
<Relationships xmlns="http://schemas.openxmlformats.org/package/2006/relationships"><Relationship Id="rId3" Type="http://schemas.openxmlformats.org/officeDocument/2006/relationships/image" Target="../media/image14.png" /><Relationship Id="rId7" Type="http://schemas.openxmlformats.org/officeDocument/2006/relationships/image" Target="../media/image11.png" /><Relationship Id="rId2" Type="http://schemas.openxmlformats.org/officeDocument/2006/relationships/notesSlide" Target="../notesSlides/notesSlide8.xml" /><Relationship Id="rId1" Type="http://schemas.openxmlformats.org/officeDocument/2006/relationships/slideLayout" Target="../slideLayouts/slideLayout1.xml" /><Relationship Id="rId6" Type="http://schemas.openxmlformats.org/officeDocument/2006/relationships/image" Target="../media/image3.png" /><Relationship Id="rId5" Type="http://schemas.openxmlformats.org/officeDocument/2006/relationships/image" Target="../media/image2.png" /><Relationship Id="rId4" Type="http://schemas.openxmlformats.org/officeDocument/2006/relationships/image" Target="../media/image1.png" /></Relationships>
</file>

<file path=ppt/slides/_rels/slide9.xml.rels><?xml version="1.0" encoding="UTF-8" standalone="yes"?>
<Relationships xmlns="http://schemas.openxmlformats.org/package/2006/relationships"><Relationship Id="rId8" Type="http://schemas.openxmlformats.org/officeDocument/2006/relationships/image" Target="../media/image17.png" /><Relationship Id="rId3" Type="http://schemas.openxmlformats.org/officeDocument/2006/relationships/image" Target="../media/image1.png" /><Relationship Id="rId7" Type="http://schemas.openxmlformats.org/officeDocument/2006/relationships/image" Target="../media/image16.png" /><Relationship Id="rId2" Type="http://schemas.openxmlformats.org/officeDocument/2006/relationships/notesSlide" Target="../notesSlides/notesSlide9.xml" /><Relationship Id="rId1" Type="http://schemas.openxmlformats.org/officeDocument/2006/relationships/slideLayout" Target="../slideLayouts/slideLayout1.xml" /><Relationship Id="rId6" Type="http://schemas.openxmlformats.org/officeDocument/2006/relationships/image" Target="../media/image15.png" /><Relationship Id="rId5" Type="http://schemas.openxmlformats.org/officeDocument/2006/relationships/image" Target="../media/image3.png" /><Relationship Id="rId4" Type="http://schemas.openxmlformats.org/officeDocument/2006/relationships/image" Target="../media/image2.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298611" y="5134638"/>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2" name="Picture 1">
            <a:extLst>
              <a:ext uri="{FF2B5EF4-FFF2-40B4-BE49-F238E27FC236}">
                <a16:creationId xmlns:a16="http://schemas.microsoft.com/office/drawing/2014/main" id="{8D633DB8-BD13-4A33-A5BE-A7656046BF35}"/>
              </a:ext>
            </a:extLst>
          </p:cNvPr>
          <p:cNvPicPr>
            <a:picLocks noChangeAspect="1"/>
          </p:cNvPicPr>
          <p:nvPr/>
        </p:nvPicPr>
        <p:blipFill>
          <a:blip r:embed="rId6"/>
          <a:stretch>
            <a:fillRect/>
          </a:stretch>
        </p:blipFill>
        <p:spPr>
          <a:xfrm>
            <a:off x="4617902" y="1963149"/>
            <a:ext cx="2969443" cy="2514128"/>
          </a:xfrm>
          <a:prstGeom prst="rect">
            <a:avLst/>
          </a:prstGeom>
        </p:spPr>
      </p:pic>
      <p:sp>
        <p:nvSpPr>
          <p:cNvPr id="3" name="TextBox 2">
            <a:extLst>
              <a:ext uri="{FF2B5EF4-FFF2-40B4-BE49-F238E27FC236}">
                <a16:creationId xmlns:a16="http://schemas.microsoft.com/office/drawing/2014/main" id="{E6ECA40A-5B42-45B3-850D-1DDAAFEB001E}"/>
              </a:ext>
            </a:extLst>
          </p:cNvPr>
          <p:cNvSpPr txBox="1"/>
          <p:nvPr/>
        </p:nvSpPr>
        <p:spPr>
          <a:xfrm>
            <a:off x="3882918" y="4657237"/>
            <a:ext cx="4439413" cy="769441"/>
          </a:xfrm>
          <a:prstGeom prst="rect">
            <a:avLst/>
          </a:prstGeom>
          <a:noFill/>
        </p:spPr>
        <p:txBody>
          <a:bodyPr wrap="square" rtlCol="0">
            <a:spAutoFit/>
          </a:bodyPr>
          <a:lstStyle/>
          <a:p>
            <a:r>
              <a:rPr lang="en-GB" sz="4400" b="1" dirty="0"/>
              <a:t>The Online World</a:t>
            </a:r>
          </a:p>
        </p:txBody>
      </p:sp>
      <p:sp>
        <p:nvSpPr>
          <p:cNvPr id="6" name="TextBox 5">
            <a:extLst>
              <a:ext uri="{FF2B5EF4-FFF2-40B4-BE49-F238E27FC236}">
                <a16:creationId xmlns:a16="http://schemas.microsoft.com/office/drawing/2014/main" id="{53FB5322-432B-435B-BA00-F72EFAAFEFD2}"/>
              </a:ext>
            </a:extLst>
          </p:cNvPr>
          <p:cNvSpPr txBox="1"/>
          <p:nvPr/>
        </p:nvSpPr>
        <p:spPr>
          <a:xfrm>
            <a:off x="4016234" y="5292521"/>
            <a:ext cx="4172780" cy="461665"/>
          </a:xfrm>
          <a:prstGeom prst="rect">
            <a:avLst/>
          </a:prstGeom>
          <a:noFill/>
        </p:spPr>
        <p:txBody>
          <a:bodyPr wrap="square" rtlCol="0">
            <a:spAutoFit/>
          </a:bodyPr>
          <a:lstStyle/>
          <a:p>
            <a:r>
              <a:rPr lang="en-GB" sz="2400" b="1" dirty="0">
                <a:solidFill>
                  <a:srgbClr val="FF0000"/>
                </a:solidFill>
              </a:rPr>
              <a:t>Online gambling and addiction</a:t>
            </a:r>
          </a:p>
        </p:txBody>
      </p:sp>
    </p:spTree>
    <p:extLst>
      <p:ext uri="{BB962C8B-B14F-4D97-AF65-F5344CB8AC3E}">
        <p14:creationId xmlns:p14="http://schemas.microsoft.com/office/powerpoint/2010/main" val="528085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298611" y="5134638"/>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a:extLst>
              <a:ext uri="{FF2B5EF4-FFF2-40B4-BE49-F238E27FC236}">
                <a16:creationId xmlns:a16="http://schemas.microsoft.com/office/drawing/2014/main" id="{4059DE4C-FD43-474D-A8B4-C849F0FFC039}"/>
              </a:ext>
            </a:extLst>
          </p:cNvPr>
          <p:cNvSpPr/>
          <p:nvPr/>
        </p:nvSpPr>
        <p:spPr>
          <a:xfrm>
            <a:off x="569933" y="1454427"/>
            <a:ext cx="1740817" cy="769441"/>
          </a:xfrm>
          <a:prstGeom prst="rect">
            <a:avLst/>
          </a:prstGeom>
        </p:spPr>
        <p:txBody>
          <a:bodyPr wrap="square">
            <a:spAutoFit/>
          </a:bodyPr>
          <a:lstStyle/>
          <a:p>
            <a:pPr marL="71755" marR="71755"/>
            <a:r>
              <a:rPr lang="en-US" sz="2200" b="1" dirty="0"/>
              <a:t>Dilemma 1 </a:t>
            </a:r>
          </a:p>
          <a:p>
            <a:pPr marL="71755" marR="71755"/>
            <a:endParaRPr lang="en-GB" sz="2200" dirty="0"/>
          </a:p>
        </p:txBody>
      </p:sp>
      <p:sp>
        <p:nvSpPr>
          <p:cNvPr id="6" name="Rectangle 5">
            <a:extLst>
              <a:ext uri="{FF2B5EF4-FFF2-40B4-BE49-F238E27FC236}">
                <a16:creationId xmlns:a16="http://schemas.microsoft.com/office/drawing/2014/main" id="{5619DB08-8926-4175-83F8-66DBA8E8206F}"/>
              </a:ext>
            </a:extLst>
          </p:cNvPr>
          <p:cNvSpPr/>
          <p:nvPr/>
        </p:nvSpPr>
        <p:spPr>
          <a:xfrm>
            <a:off x="3795189" y="2351724"/>
            <a:ext cx="5118505" cy="3439403"/>
          </a:xfrm>
          <a:prstGeom prst="rect">
            <a:avLst/>
          </a:prstGeom>
        </p:spPr>
        <p:txBody>
          <a:bodyPr wrap="square">
            <a:spAutoFit/>
          </a:bodyPr>
          <a:lstStyle/>
          <a:p>
            <a:pPr>
              <a:lnSpc>
                <a:spcPct val="107000"/>
              </a:lnSpc>
              <a:spcAft>
                <a:spcPts val="800"/>
              </a:spcAft>
            </a:pPr>
            <a:r>
              <a:rPr lang="en-GB" sz="2200" dirty="0">
                <a:latin typeface="Calibri" panose="020F0502020204030204" pitchFamily="34" charset="0"/>
                <a:ea typeface="Calibri" panose="020F0502020204030204" pitchFamily="34" charset="0"/>
                <a:cs typeface="Times New Roman" panose="02020603050405020304" pitchFamily="18" charset="0"/>
              </a:rPr>
              <a:t>Jamie’s family doesn’t have </a:t>
            </a:r>
            <a:r>
              <a:rPr lang="en-GB" sz="2200">
                <a:latin typeface="Calibri" panose="020F0502020204030204" pitchFamily="34" charset="0"/>
                <a:ea typeface="Calibri" panose="020F0502020204030204" pitchFamily="34" charset="0"/>
                <a:cs typeface="Times New Roman" panose="02020603050405020304" pitchFamily="18" charset="0"/>
              </a:rPr>
              <a:t>much money</a:t>
            </a:r>
            <a:r>
              <a:rPr lang="en-US" sz="2200">
                <a:latin typeface="Calibri" panose="020F0502020204030204" pitchFamily="34" charset="0"/>
                <a:ea typeface="Calibri" panose="020F0502020204030204" pitchFamily="34" charset="0"/>
                <a:cs typeface="Times New Roman" panose="02020603050405020304" pitchFamily="18" charset="0"/>
              </a:rPr>
              <a:t>.</a:t>
            </a:r>
            <a:r>
              <a:rPr lang="en-GB" sz="2200">
                <a:latin typeface="Calibri" panose="020F0502020204030204" pitchFamily="34" charset="0"/>
                <a:ea typeface="Calibri" panose="020F0502020204030204" pitchFamily="34" charset="0"/>
                <a:cs typeface="Times New Roman" panose="02020603050405020304" pitchFamily="18" charset="0"/>
              </a:rPr>
              <a:t> </a:t>
            </a:r>
            <a:r>
              <a:rPr lang="en-US" sz="2200">
                <a:latin typeface="Calibri" panose="020F0502020204030204" pitchFamily="34" charset="0"/>
                <a:ea typeface="Calibri" panose="020F0502020204030204" pitchFamily="34" charset="0"/>
                <a:cs typeface="Times New Roman" panose="02020603050405020304" pitchFamily="18" charset="0"/>
              </a:rPr>
              <a:t>S</a:t>
            </a:r>
            <a:r>
              <a:rPr lang="en-GB" sz="2200">
                <a:latin typeface="Calibri" panose="020F0502020204030204" pitchFamily="34" charset="0"/>
                <a:ea typeface="Calibri" panose="020F0502020204030204" pitchFamily="34" charset="0"/>
                <a:cs typeface="Times New Roman" panose="02020603050405020304" pitchFamily="18" charset="0"/>
              </a:rPr>
              <a:t>he </a:t>
            </a:r>
            <a:r>
              <a:rPr lang="en-GB" sz="2200" dirty="0">
                <a:latin typeface="Calibri" panose="020F0502020204030204" pitchFamily="34" charset="0"/>
                <a:ea typeface="Calibri" panose="020F0502020204030204" pitchFamily="34" charset="0"/>
                <a:cs typeface="Times New Roman" panose="02020603050405020304" pitchFamily="18" charset="0"/>
              </a:rPr>
              <a:t>often wishes that she had the kind of things that her </a:t>
            </a:r>
            <a:r>
              <a:rPr lang="en-GB" sz="2200">
                <a:latin typeface="Calibri" panose="020F0502020204030204" pitchFamily="34" charset="0"/>
                <a:ea typeface="Calibri" panose="020F0502020204030204" pitchFamily="34" charset="0"/>
                <a:cs typeface="Times New Roman" panose="02020603050405020304" pitchFamily="18" charset="0"/>
              </a:rPr>
              <a:t>friends have</a:t>
            </a:r>
            <a:r>
              <a:rPr lang="en-US" sz="2200">
                <a:latin typeface="Calibri" panose="020F0502020204030204" pitchFamily="34" charset="0"/>
                <a:ea typeface="Calibri" panose="020F0502020204030204" pitchFamily="34" charset="0"/>
                <a:cs typeface="Times New Roman" panose="02020603050405020304" pitchFamily="18" charset="0"/>
              </a:rPr>
              <a:t>,</a:t>
            </a:r>
            <a:r>
              <a:rPr lang="en-GB" sz="2200">
                <a:latin typeface="Calibri" panose="020F0502020204030204" pitchFamily="34" charset="0"/>
                <a:ea typeface="Calibri" panose="020F0502020204030204" pitchFamily="34" charset="0"/>
                <a:cs typeface="Times New Roman" panose="02020603050405020304" pitchFamily="18" charset="0"/>
              </a:rPr>
              <a:t> </a:t>
            </a:r>
            <a:r>
              <a:rPr lang="en-GB" sz="2200" dirty="0">
                <a:latin typeface="Calibri" panose="020F0502020204030204" pitchFamily="34" charset="0"/>
                <a:ea typeface="Calibri" panose="020F0502020204030204" pitchFamily="34" charset="0"/>
                <a:cs typeface="Times New Roman" panose="02020603050405020304" pitchFamily="18" charset="0"/>
              </a:rPr>
              <a:t>such as designer clothes and the latest phone. When she’s out at the newsagents, Jamie sees a story on a newspaper front cover about a man who won the lottery.</a:t>
            </a:r>
          </a:p>
          <a:p>
            <a:pPr>
              <a:lnSpc>
                <a:spcPct val="107000"/>
              </a:lnSpc>
              <a:spcAft>
                <a:spcPts val="800"/>
              </a:spcAft>
            </a:pPr>
            <a:r>
              <a:rPr lang="en-GB" sz="2200">
                <a:latin typeface="Calibri" panose="020F0502020204030204" pitchFamily="34" charset="0"/>
                <a:ea typeface="Calibri" panose="020F0502020204030204" pitchFamily="34" charset="0"/>
                <a:cs typeface="Times New Roman" panose="02020603050405020304" pitchFamily="18" charset="0"/>
              </a:rPr>
              <a:t>She </a:t>
            </a:r>
            <a:r>
              <a:rPr lang="en-GB" sz="2200" dirty="0">
                <a:latin typeface="Calibri" panose="020F0502020204030204" pitchFamily="34" charset="0"/>
                <a:ea typeface="Calibri" panose="020F0502020204030204" pitchFamily="34" charset="0"/>
                <a:cs typeface="Times New Roman" panose="02020603050405020304" pitchFamily="18" charset="0"/>
              </a:rPr>
              <a:t>has £20 birthday money and sees the lottery kiosk.</a:t>
            </a:r>
          </a:p>
        </p:txBody>
      </p:sp>
      <p:sp>
        <p:nvSpPr>
          <p:cNvPr id="15" name="AutoShape 5">
            <a:extLst>
              <a:ext uri="{FF2B5EF4-FFF2-40B4-BE49-F238E27FC236}">
                <a16:creationId xmlns:a16="http://schemas.microsoft.com/office/drawing/2014/main" id="{25BB9698-59FE-43D5-8AD6-339B63A64515}"/>
              </a:ext>
            </a:extLst>
          </p:cNvPr>
          <p:cNvSpPr>
            <a:spLocks noChangeArrowheads="1"/>
          </p:cNvSpPr>
          <p:nvPr/>
        </p:nvSpPr>
        <p:spPr bwMode="auto">
          <a:xfrm>
            <a:off x="1768969" y="1454427"/>
            <a:ext cx="9105238" cy="5068921"/>
          </a:xfrm>
          <a:prstGeom prst="cloudCallout">
            <a:avLst>
              <a:gd name="adj1" fmla="val -63619"/>
              <a:gd name="adj2" fmla="val 41023"/>
            </a:avLst>
          </a:prstGeom>
          <a:noFill/>
          <a:ln w="25400">
            <a:solidFill>
              <a:sysClr val="windowText" lastClr="000000">
                <a:lumMod val="0"/>
                <a:lumOff val="0"/>
              </a:sysClr>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13896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298611" y="5134638"/>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a:extLst>
              <a:ext uri="{FF2B5EF4-FFF2-40B4-BE49-F238E27FC236}">
                <a16:creationId xmlns:a16="http://schemas.microsoft.com/office/drawing/2014/main" id="{4059DE4C-FD43-474D-A8B4-C849F0FFC039}"/>
              </a:ext>
            </a:extLst>
          </p:cNvPr>
          <p:cNvSpPr/>
          <p:nvPr/>
        </p:nvSpPr>
        <p:spPr>
          <a:xfrm>
            <a:off x="568749" y="1454427"/>
            <a:ext cx="1740817" cy="769441"/>
          </a:xfrm>
          <a:prstGeom prst="rect">
            <a:avLst/>
          </a:prstGeom>
        </p:spPr>
        <p:txBody>
          <a:bodyPr wrap="square">
            <a:spAutoFit/>
          </a:bodyPr>
          <a:lstStyle/>
          <a:p>
            <a:pPr marL="71755" marR="71755"/>
            <a:r>
              <a:rPr lang="en-US" sz="2200" b="1" dirty="0"/>
              <a:t>Dilemma 2   </a:t>
            </a:r>
          </a:p>
          <a:p>
            <a:pPr marL="71755" marR="71755"/>
            <a:endParaRPr lang="en-GB" sz="2200" dirty="0"/>
          </a:p>
        </p:txBody>
      </p:sp>
      <p:sp>
        <p:nvSpPr>
          <p:cNvPr id="15" name="AutoShape 5">
            <a:extLst>
              <a:ext uri="{FF2B5EF4-FFF2-40B4-BE49-F238E27FC236}">
                <a16:creationId xmlns:a16="http://schemas.microsoft.com/office/drawing/2014/main" id="{25BB9698-59FE-43D5-8AD6-339B63A64515}"/>
              </a:ext>
            </a:extLst>
          </p:cNvPr>
          <p:cNvSpPr>
            <a:spLocks noChangeArrowheads="1"/>
          </p:cNvSpPr>
          <p:nvPr/>
        </p:nvSpPr>
        <p:spPr bwMode="auto">
          <a:xfrm>
            <a:off x="1768969" y="1454427"/>
            <a:ext cx="9105238" cy="5068921"/>
          </a:xfrm>
          <a:prstGeom prst="cloudCallout">
            <a:avLst>
              <a:gd name="adj1" fmla="val -63619"/>
              <a:gd name="adj2" fmla="val 41023"/>
            </a:avLst>
          </a:prstGeom>
          <a:noFill/>
          <a:ln w="25400">
            <a:solidFill>
              <a:sysClr val="windowText" lastClr="000000">
                <a:lumMod val="0"/>
                <a:lumOff val="0"/>
              </a:sysClr>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a:extLst>
              <a:ext uri="{FF2B5EF4-FFF2-40B4-BE49-F238E27FC236}">
                <a16:creationId xmlns:a16="http://schemas.microsoft.com/office/drawing/2014/main" id="{97CAC2B3-81CF-4207-883E-584220A85D22}"/>
              </a:ext>
            </a:extLst>
          </p:cNvPr>
          <p:cNvSpPr/>
          <p:nvPr/>
        </p:nvSpPr>
        <p:spPr>
          <a:xfrm>
            <a:off x="3088745" y="2223868"/>
            <a:ext cx="6238258" cy="3441776"/>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David is looking at Instagram at home one night and sees an advert on his feed advertising a new sports betting site which is giving away free bets. To play, he needs to enter a credit card number. He takes his brother’s card, justifying his </a:t>
            </a:r>
            <a:r>
              <a:rPr lang="en-GB">
                <a:latin typeface="Calibri" panose="020F0502020204030204" pitchFamily="34" charset="0"/>
                <a:ea typeface="Calibri" panose="020F0502020204030204" pitchFamily="34" charset="0"/>
                <a:cs typeface="Times New Roman" panose="02020603050405020304" pitchFamily="18" charset="0"/>
              </a:rPr>
              <a:t>decision as</a:t>
            </a:r>
            <a:r>
              <a:rPr lang="en-US">
                <a:latin typeface="Calibri" panose="020F0502020204030204" pitchFamily="34" charset="0"/>
                <a:ea typeface="Calibri" panose="020F0502020204030204" pitchFamily="34" charset="0"/>
                <a:cs typeface="Times New Roman" panose="02020603050405020304" pitchFamily="18" charset="0"/>
              </a:rPr>
              <a:t> he is</a:t>
            </a:r>
            <a:r>
              <a:rPr lang="en-GB">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doing no </a:t>
            </a:r>
            <a:r>
              <a:rPr lang="en-GB">
                <a:latin typeface="Calibri" panose="020F0502020204030204" pitchFamily="34" charset="0"/>
                <a:ea typeface="Calibri" panose="020F0502020204030204" pitchFamily="34" charset="0"/>
                <a:cs typeface="Times New Roman" panose="02020603050405020304" pitchFamily="18" charset="0"/>
              </a:rPr>
              <a:t>harm </a:t>
            </a:r>
            <a:r>
              <a:rPr lang="en-US">
                <a:latin typeface="Calibri" panose="020F0502020204030204" pitchFamily="34" charset="0"/>
                <a:ea typeface="Calibri" panose="020F0502020204030204" pitchFamily="34" charset="0"/>
                <a:cs typeface="Times New Roman" panose="02020603050405020304" pitchFamily="18" charset="0"/>
              </a:rPr>
              <a:t>because</a:t>
            </a:r>
            <a:r>
              <a:rPr lang="en-GB">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he only intends to use the free bets and </a:t>
            </a:r>
            <a:r>
              <a:rPr lang="en-GB">
                <a:latin typeface="Calibri" panose="020F0502020204030204" pitchFamily="34" charset="0"/>
                <a:ea typeface="Calibri" panose="020F0502020204030204" pitchFamily="34" charset="0"/>
                <a:cs typeface="Times New Roman" panose="02020603050405020304" pitchFamily="18" charset="0"/>
              </a:rPr>
              <a:t>not pay</a:t>
            </a:r>
            <a:r>
              <a:rPr lang="en-US">
                <a:latin typeface="Calibri" panose="020F0502020204030204" pitchFamily="34" charset="0"/>
                <a:ea typeface="Calibri" panose="020F0502020204030204" pitchFamily="34" charset="0"/>
                <a:cs typeface="Times New Roman" panose="02020603050405020304" pitchFamily="18" charset="0"/>
              </a:rPr>
              <a:t> for</a:t>
            </a:r>
            <a:r>
              <a:rPr lang="en-GB">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anything on the card. David places free bets for that evening’s football match and the buzz he gets </a:t>
            </a:r>
            <a:r>
              <a:rPr lang="en-GB">
                <a:latin typeface="Calibri" panose="020F0502020204030204" pitchFamily="34" charset="0"/>
                <a:ea typeface="Calibri" panose="020F0502020204030204" pitchFamily="34" charset="0"/>
                <a:cs typeface="Times New Roman" panose="02020603050405020304" pitchFamily="18" charset="0"/>
              </a:rPr>
              <a:t>is amazing</a:t>
            </a:r>
            <a:r>
              <a:rPr lang="en-US">
                <a:latin typeface="Calibri" panose="020F0502020204030204" pitchFamily="34" charset="0"/>
                <a:ea typeface="Calibri" panose="020F0502020204030204" pitchFamily="34" charset="0"/>
                <a:cs typeface="Times New Roman" panose="02020603050405020304" pitchFamily="18" charset="0"/>
              </a:rPr>
              <a:t>.</a:t>
            </a:r>
            <a:r>
              <a:rPr lang="en-GB">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D</a:t>
            </a:r>
            <a:r>
              <a:rPr lang="en-GB">
                <a:latin typeface="Calibri" panose="020F0502020204030204" pitchFamily="34" charset="0"/>
                <a:ea typeface="Calibri" panose="020F0502020204030204" pitchFamily="34" charset="0"/>
                <a:cs typeface="Times New Roman" panose="02020603050405020304" pitchFamily="18" charset="0"/>
              </a:rPr>
              <a:t>uring </a:t>
            </a:r>
            <a:r>
              <a:rPr lang="en-GB" dirty="0">
                <a:latin typeface="Calibri" panose="020F0502020204030204" pitchFamily="34" charset="0"/>
                <a:ea typeface="Calibri" panose="020F0502020204030204" pitchFamily="34" charset="0"/>
                <a:cs typeface="Times New Roman" panose="02020603050405020304" pitchFamily="18" charset="0"/>
              </a:rPr>
              <a:t>the game he thinks of ways to spend his winnings if things go his way.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At one point he is out of free play but is very close to the jackpot. He is tempted to pay to carry on playing.</a:t>
            </a:r>
          </a:p>
        </p:txBody>
      </p:sp>
    </p:spTree>
    <p:extLst>
      <p:ext uri="{BB962C8B-B14F-4D97-AF65-F5344CB8AC3E}">
        <p14:creationId xmlns:p14="http://schemas.microsoft.com/office/powerpoint/2010/main" val="778850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298611" y="5134638"/>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a:extLst>
              <a:ext uri="{FF2B5EF4-FFF2-40B4-BE49-F238E27FC236}">
                <a16:creationId xmlns:a16="http://schemas.microsoft.com/office/drawing/2014/main" id="{4059DE4C-FD43-474D-A8B4-C849F0FFC039}"/>
              </a:ext>
            </a:extLst>
          </p:cNvPr>
          <p:cNvSpPr/>
          <p:nvPr/>
        </p:nvSpPr>
        <p:spPr>
          <a:xfrm>
            <a:off x="568749" y="1454427"/>
            <a:ext cx="1740817" cy="769441"/>
          </a:xfrm>
          <a:prstGeom prst="rect">
            <a:avLst/>
          </a:prstGeom>
        </p:spPr>
        <p:txBody>
          <a:bodyPr wrap="square">
            <a:spAutoFit/>
          </a:bodyPr>
          <a:lstStyle/>
          <a:p>
            <a:pPr marL="71755" marR="71755"/>
            <a:r>
              <a:rPr lang="en-US" sz="2200" b="1" dirty="0"/>
              <a:t>Dilemma 3 </a:t>
            </a:r>
          </a:p>
          <a:p>
            <a:pPr marL="71755" marR="71755"/>
            <a:endParaRPr lang="en-GB" sz="2200" dirty="0"/>
          </a:p>
        </p:txBody>
      </p:sp>
      <p:sp>
        <p:nvSpPr>
          <p:cNvPr id="15" name="AutoShape 5">
            <a:extLst>
              <a:ext uri="{FF2B5EF4-FFF2-40B4-BE49-F238E27FC236}">
                <a16:creationId xmlns:a16="http://schemas.microsoft.com/office/drawing/2014/main" id="{25BB9698-59FE-43D5-8AD6-339B63A64515}"/>
              </a:ext>
            </a:extLst>
          </p:cNvPr>
          <p:cNvSpPr>
            <a:spLocks noChangeArrowheads="1"/>
          </p:cNvSpPr>
          <p:nvPr/>
        </p:nvSpPr>
        <p:spPr bwMode="auto">
          <a:xfrm>
            <a:off x="1768969" y="1171509"/>
            <a:ext cx="9105238" cy="5351839"/>
          </a:xfrm>
          <a:prstGeom prst="cloudCallout">
            <a:avLst>
              <a:gd name="adj1" fmla="val -63619"/>
              <a:gd name="adj2" fmla="val 41023"/>
            </a:avLst>
          </a:prstGeom>
          <a:noFill/>
          <a:ln w="25400">
            <a:solidFill>
              <a:sysClr val="windowText" lastClr="000000">
                <a:lumMod val="0"/>
                <a:lumOff val="0"/>
              </a:sysClr>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a:extLst>
              <a:ext uri="{FF2B5EF4-FFF2-40B4-BE49-F238E27FC236}">
                <a16:creationId xmlns:a16="http://schemas.microsoft.com/office/drawing/2014/main" id="{B83D3BB6-1F95-4A0F-A0B1-533D6C69A3EC}"/>
              </a:ext>
            </a:extLst>
          </p:cNvPr>
          <p:cNvSpPr/>
          <p:nvPr/>
        </p:nvSpPr>
        <p:spPr>
          <a:xfrm>
            <a:off x="3048000" y="2071019"/>
            <a:ext cx="6096000" cy="3309560"/>
          </a:xfrm>
          <a:prstGeom prst="rect">
            <a:avLst/>
          </a:prstGeom>
        </p:spPr>
        <p:txBody>
          <a:bodyPr>
            <a:spAutoFit/>
          </a:bodyPr>
          <a:lstStyle/>
          <a:p>
            <a:pPr>
              <a:lnSpc>
                <a:spcPct val="107000"/>
              </a:lnSpc>
              <a:spcAft>
                <a:spcPts val="800"/>
              </a:spcAft>
            </a:pPr>
            <a:r>
              <a:rPr lang="en-GB" sz="1900" dirty="0">
                <a:latin typeface="Calibri" panose="020F0502020204030204" pitchFamily="34" charset="0"/>
                <a:ea typeface="Calibri" panose="020F0502020204030204" pitchFamily="34" charset="0"/>
                <a:cs typeface="Times New Roman" panose="02020603050405020304" pitchFamily="18" charset="0"/>
              </a:rPr>
              <a:t>Ryan and his friends spend a lot of time gaming online. They have become very successful in various strategy and war games and have discussed whether they should now use these skills to make some money from online gambling</a:t>
            </a:r>
            <a:r>
              <a:rPr lang="en-GB" sz="1900">
                <a:latin typeface="Calibri" panose="020F0502020204030204" pitchFamily="34" charset="0"/>
                <a:ea typeface="Calibri" panose="020F0502020204030204" pitchFamily="34" charset="0"/>
                <a:cs typeface="Times New Roman" panose="02020603050405020304" pitchFamily="18" charset="0"/>
              </a:rPr>
              <a:t>. R</a:t>
            </a:r>
            <a:r>
              <a:rPr lang="en-US" sz="1900">
                <a:latin typeface="Calibri" panose="020F0502020204030204" pitchFamily="34" charset="0"/>
                <a:ea typeface="Calibri" panose="020F0502020204030204" pitchFamily="34" charset="0"/>
                <a:cs typeface="Times New Roman" panose="02020603050405020304" pitchFamily="18" charset="0"/>
              </a:rPr>
              <a:t>yan</a:t>
            </a:r>
            <a:r>
              <a:rPr lang="en-GB" sz="1900">
                <a:latin typeface="Calibri" panose="020F0502020204030204" pitchFamily="34" charset="0"/>
                <a:ea typeface="Calibri" panose="020F0502020204030204" pitchFamily="34" charset="0"/>
                <a:cs typeface="Times New Roman" panose="02020603050405020304" pitchFamily="18" charset="0"/>
              </a:rPr>
              <a:t> </a:t>
            </a:r>
            <a:r>
              <a:rPr lang="en-GB" sz="1900" dirty="0">
                <a:latin typeface="Calibri" panose="020F0502020204030204" pitchFamily="34" charset="0"/>
                <a:ea typeface="Calibri" panose="020F0502020204030204" pitchFamily="34" charset="0"/>
                <a:cs typeface="Times New Roman" panose="02020603050405020304" pitchFamily="18" charset="0"/>
              </a:rPr>
              <a:t>and his friends are all good at maths, understand odds and card games and think they can make lots of money playing online poker. It’s Saturday afternoon and Ryan and his friends start taking steps to make it happen. </a:t>
            </a:r>
          </a:p>
          <a:p>
            <a:pPr>
              <a:lnSpc>
                <a:spcPct val="107000"/>
              </a:lnSpc>
              <a:spcAft>
                <a:spcPts val="800"/>
              </a:spcAft>
            </a:pPr>
            <a:r>
              <a:rPr lang="en-GB" sz="1900" dirty="0">
                <a:latin typeface="Calibri" panose="020F0502020204030204" pitchFamily="34" charset="0"/>
                <a:ea typeface="Calibri" panose="020F0502020204030204" pitchFamily="34" charset="0"/>
                <a:cs typeface="Times New Roman" panose="02020603050405020304" pitchFamily="18" charset="0"/>
              </a:rPr>
              <a:t>He has saved up £80 to go and see a favourite band he likes later in the summer.</a:t>
            </a:r>
          </a:p>
        </p:txBody>
      </p:sp>
    </p:spTree>
    <p:extLst>
      <p:ext uri="{BB962C8B-B14F-4D97-AF65-F5344CB8AC3E}">
        <p14:creationId xmlns:p14="http://schemas.microsoft.com/office/powerpoint/2010/main" val="4107289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298611" y="5134638"/>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9" name="Rectangle 8">
            <a:extLst>
              <a:ext uri="{FF2B5EF4-FFF2-40B4-BE49-F238E27FC236}">
                <a16:creationId xmlns:a16="http://schemas.microsoft.com/office/drawing/2014/main" id="{85FA4E39-0DF1-4CFD-8CC3-A620A0072CE1}"/>
              </a:ext>
            </a:extLst>
          </p:cNvPr>
          <p:cNvSpPr/>
          <p:nvPr/>
        </p:nvSpPr>
        <p:spPr>
          <a:xfrm>
            <a:off x="568749" y="2025905"/>
            <a:ext cx="8317585" cy="4154984"/>
          </a:xfrm>
          <a:prstGeom prst="rect">
            <a:avLst/>
          </a:prstGeom>
        </p:spPr>
        <p:txBody>
          <a:bodyPr wrap="square">
            <a:spAutoFit/>
          </a:bodyPr>
          <a:lstStyle/>
          <a:p>
            <a:pPr marR="71755" lvl="0"/>
            <a:r>
              <a:rPr lang="en-US" sz="2200" dirty="0"/>
              <a:t>Read the </a:t>
            </a:r>
            <a:r>
              <a:rPr lang="en-US" sz="2200"/>
              <a:t>3 dilemmas </a:t>
            </a:r>
            <a:r>
              <a:rPr lang="en-US" sz="2200" dirty="0"/>
              <a:t>and discuss with a partner:</a:t>
            </a:r>
          </a:p>
          <a:p>
            <a:pPr marL="342900" marR="71755" lvl="0" indent="-342900">
              <a:buFont typeface="Calibri" panose="020F0502020204030204" pitchFamily="34" charset="0"/>
              <a:buChar char="-"/>
            </a:pPr>
            <a:endParaRPr lang="en-US" sz="2200" dirty="0"/>
          </a:p>
          <a:p>
            <a:pPr marL="342900" marR="71755" lvl="0" indent="-342900">
              <a:buFont typeface="Calibri" panose="020F0502020204030204" pitchFamily="34" charset="0"/>
              <a:buChar char="-"/>
            </a:pPr>
            <a:r>
              <a:rPr lang="en-US" sz="2200" dirty="0"/>
              <a:t>How is each character in the dilemma feeling?</a:t>
            </a:r>
          </a:p>
          <a:p>
            <a:pPr marL="342900" marR="71755" lvl="0" indent="-342900">
              <a:buFont typeface="Calibri" panose="020F0502020204030204" pitchFamily="34" charset="0"/>
              <a:buChar char="-"/>
            </a:pPr>
            <a:r>
              <a:rPr lang="en-US" sz="2200" dirty="0"/>
              <a:t>What is the dilemma </a:t>
            </a:r>
            <a:r>
              <a:rPr lang="en-US" sz="2200"/>
              <a:t>that each person </a:t>
            </a:r>
            <a:r>
              <a:rPr lang="en-US" sz="2200" dirty="0"/>
              <a:t>faces?</a:t>
            </a:r>
            <a:endParaRPr lang="en-GB" sz="2200" dirty="0"/>
          </a:p>
          <a:p>
            <a:pPr marL="342900" marR="71755" lvl="0" indent="-342900">
              <a:buFont typeface="Calibri" panose="020F0502020204030204" pitchFamily="34" charset="0"/>
              <a:buChar char="-"/>
            </a:pPr>
            <a:r>
              <a:rPr lang="en-US" sz="2200" dirty="0"/>
              <a:t>What would you advise each person to do in that scenario and why? </a:t>
            </a:r>
            <a:endParaRPr lang="en-GB" sz="2200" dirty="0"/>
          </a:p>
          <a:p>
            <a:pPr marL="71755" marR="71755"/>
            <a:r>
              <a:rPr lang="en-US" sz="2200" dirty="0"/>
              <a:t> </a:t>
            </a:r>
            <a:endParaRPr lang="en-GB" sz="2200" dirty="0"/>
          </a:p>
          <a:p>
            <a:pPr marL="71755" marR="71755"/>
            <a:r>
              <a:rPr lang="en-US" sz="2200" dirty="0"/>
              <a:t>Think about an ‘in the moment’ response and a slower response, based on evidence.</a:t>
            </a:r>
            <a:endParaRPr lang="en-GB" sz="2200" dirty="0"/>
          </a:p>
          <a:p>
            <a:pPr marL="71755" marR="71755"/>
            <a:r>
              <a:rPr lang="en-US" sz="2200" dirty="0"/>
              <a:t> </a:t>
            </a:r>
            <a:endParaRPr lang="en-GB" sz="2200" dirty="0"/>
          </a:p>
          <a:p>
            <a:pPr marL="71755" marR="71755"/>
            <a:r>
              <a:rPr lang="en-US" sz="2200" dirty="0"/>
              <a:t>Discuss as a group the reasons why people might take the risks associated with gambling and the issues each character is facing in that scenario.</a:t>
            </a:r>
            <a:endParaRPr lang="en-GB" sz="2200" dirty="0"/>
          </a:p>
        </p:txBody>
      </p:sp>
      <p:sp>
        <p:nvSpPr>
          <p:cNvPr id="13" name="Rectangle 12">
            <a:extLst>
              <a:ext uri="{FF2B5EF4-FFF2-40B4-BE49-F238E27FC236}">
                <a16:creationId xmlns:a16="http://schemas.microsoft.com/office/drawing/2014/main" id="{4EF1AFDE-5996-4A67-8C91-88C6E8B85008}"/>
              </a:ext>
            </a:extLst>
          </p:cNvPr>
          <p:cNvSpPr/>
          <p:nvPr/>
        </p:nvSpPr>
        <p:spPr>
          <a:xfrm>
            <a:off x="502760" y="1407293"/>
            <a:ext cx="1740817" cy="769441"/>
          </a:xfrm>
          <a:prstGeom prst="rect">
            <a:avLst/>
          </a:prstGeom>
        </p:spPr>
        <p:txBody>
          <a:bodyPr wrap="square">
            <a:spAutoFit/>
          </a:bodyPr>
          <a:lstStyle/>
          <a:p>
            <a:pPr marL="71755" marR="71755"/>
            <a:r>
              <a:rPr lang="en-US" sz="2200" b="1"/>
              <a:t>Dilemmas</a:t>
            </a:r>
            <a:r>
              <a:rPr lang="en-US" sz="2200"/>
              <a:t> </a:t>
            </a:r>
            <a:endParaRPr lang="en-US" sz="2200" dirty="0"/>
          </a:p>
          <a:p>
            <a:pPr marL="71755" marR="71755"/>
            <a:endParaRPr lang="en-GB" sz="2200" dirty="0"/>
          </a:p>
        </p:txBody>
      </p:sp>
      <p:pic>
        <p:nvPicPr>
          <p:cNvPr id="10" name="Picture 9">
            <a:extLst>
              <a:ext uri="{FF2B5EF4-FFF2-40B4-BE49-F238E27FC236}">
                <a16:creationId xmlns:a16="http://schemas.microsoft.com/office/drawing/2014/main" id="{B0462824-7B70-4C75-ACB3-22E9658A1C6C}"/>
              </a:ext>
            </a:extLst>
          </p:cNvPr>
          <p:cNvPicPr>
            <a:picLocks noChangeAspect="1"/>
          </p:cNvPicPr>
          <p:nvPr/>
        </p:nvPicPr>
        <p:blipFill>
          <a:blip r:embed="rId6"/>
          <a:stretch>
            <a:fillRect/>
          </a:stretch>
        </p:blipFill>
        <p:spPr>
          <a:xfrm>
            <a:off x="9257043" y="1618864"/>
            <a:ext cx="2622892" cy="3200940"/>
          </a:xfrm>
          <a:prstGeom prst="rect">
            <a:avLst/>
          </a:prstGeom>
        </p:spPr>
      </p:pic>
    </p:spTree>
    <p:extLst>
      <p:ext uri="{BB962C8B-B14F-4D97-AF65-F5344CB8AC3E}">
        <p14:creationId xmlns:p14="http://schemas.microsoft.com/office/powerpoint/2010/main" val="451953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298611" y="5134638"/>
            <a:ext cx="1581324" cy="1312978"/>
          </a:xfrm>
          <a:prstGeom prst="rect">
            <a:avLst/>
          </a:prstGeom>
        </p:spPr>
      </p:pic>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9" name="Rectangle 8">
            <a:extLst>
              <a:ext uri="{FF2B5EF4-FFF2-40B4-BE49-F238E27FC236}">
                <a16:creationId xmlns:a16="http://schemas.microsoft.com/office/drawing/2014/main" id="{C526BE87-F8D8-4B1C-B71B-41464BB244AE}"/>
              </a:ext>
            </a:extLst>
          </p:cNvPr>
          <p:cNvSpPr/>
          <p:nvPr/>
        </p:nvSpPr>
        <p:spPr>
          <a:xfrm>
            <a:off x="879834" y="1570732"/>
            <a:ext cx="7132949" cy="4154984"/>
          </a:xfrm>
          <a:prstGeom prst="rect">
            <a:avLst/>
          </a:prstGeom>
        </p:spPr>
        <p:txBody>
          <a:bodyPr wrap="square">
            <a:spAutoFit/>
          </a:bodyPr>
          <a:lstStyle/>
          <a:p>
            <a:pPr marL="71755" marR="71755"/>
            <a:r>
              <a:rPr lang="en-US" sz="2200" dirty="0"/>
              <a:t>Reflective journal</a:t>
            </a:r>
            <a:endParaRPr lang="en-GB" sz="2200" dirty="0"/>
          </a:p>
          <a:p>
            <a:pPr marL="71755" marR="71755"/>
            <a:r>
              <a:rPr lang="en-US" sz="2200" dirty="0"/>
              <a:t> </a:t>
            </a:r>
            <a:endParaRPr lang="en-GB" sz="2200" dirty="0"/>
          </a:p>
          <a:p>
            <a:pPr marL="71755" marR="71755"/>
            <a:r>
              <a:rPr lang="en-US" sz="2200" dirty="0"/>
              <a:t>Write a reflective journal piece outlining the growing trend in online gambling and responding to the following questions.</a:t>
            </a:r>
            <a:endParaRPr lang="en-GB" sz="2200" dirty="0"/>
          </a:p>
          <a:p>
            <a:pPr marL="71755" marR="71755"/>
            <a:r>
              <a:rPr lang="en-US" sz="2200" dirty="0"/>
              <a:t> </a:t>
            </a:r>
            <a:endParaRPr lang="en-GB" sz="2200" dirty="0"/>
          </a:p>
          <a:p>
            <a:pPr marL="342900" marR="71755" lvl="0" indent="-342900">
              <a:buFont typeface="Calibri" panose="020F0502020204030204" pitchFamily="34" charset="0"/>
              <a:buChar char="-"/>
            </a:pPr>
            <a:r>
              <a:rPr lang="en-US" sz="2200" dirty="0"/>
              <a:t>What factors influence how we think about online gambling? </a:t>
            </a:r>
            <a:endParaRPr lang="en-GB" sz="2200" dirty="0"/>
          </a:p>
          <a:p>
            <a:pPr marL="342900" marR="71755" lvl="0" indent="-342900">
              <a:buFont typeface="Calibri" panose="020F0502020204030204" pitchFamily="34" charset="0"/>
              <a:buChar char="-"/>
            </a:pPr>
            <a:r>
              <a:rPr lang="en-US" sz="2200" dirty="0"/>
              <a:t>How can we be resilient in the face of these influences? </a:t>
            </a:r>
            <a:endParaRPr lang="en-GB" sz="2200" dirty="0"/>
          </a:p>
          <a:p>
            <a:pPr marL="342900" marR="71755" lvl="0" indent="-342900">
              <a:buFont typeface="Calibri" panose="020F0502020204030204" pitchFamily="34" charset="0"/>
              <a:buChar char="-"/>
            </a:pPr>
            <a:r>
              <a:rPr lang="en-US" sz="2200" dirty="0"/>
              <a:t>How can people ensure they make better choices around gambling </a:t>
            </a:r>
            <a:r>
              <a:rPr lang="en-US" sz="2200" dirty="0" err="1"/>
              <a:t>behaviour</a:t>
            </a:r>
            <a:r>
              <a:rPr lang="en-US" sz="2200" dirty="0"/>
              <a:t>?</a:t>
            </a:r>
            <a:endParaRPr lang="en-GB" sz="2200" dirty="0"/>
          </a:p>
          <a:p>
            <a:pPr marL="342900" marR="71755" lvl="0" indent="-342900">
              <a:buFont typeface="Calibri" panose="020F0502020204030204" pitchFamily="34" charset="0"/>
              <a:buChar char="-"/>
            </a:pPr>
            <a:r>
              <a:rPr lang="en-US" sz="2200" dirty="0"/>
              <a:t>How can we play a part in being a positive influence?</a:t>
            </a:r>
            <a:endParaRPr lang="en-GB" sz="22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914CED4B-E618-43F3-83C0-7EEDB0C3A576}"/>
              </a:ext>
            </a:extLst>
          </p:cNvPr>
          <p:cNvPicPr>
            <a:picLocks noChangeAspect="1"/>
          </p:cNvPicPr>
          <p:nvPr/>
        </p:nvPicPr>
        <p:blipFill>
          <a:blip r:embed="rId6"/>
          <a:stretch>
            <a:fillRect/>
          </a:stretch>
        </p:blipFill>
        <p:spPr>
          <a:xfrm>
            <a:off x="8876676" y="2743175"/>
            <a:ext cx="2435490" cy="1810098"/>
          </a:xfrm>
          <a:prstGeom prst="rect">
            <a:avLst/>
          </a:prstGeom>
        </p:spPr>
      </p:pic>
    </p:spTree>
    <p:extLst>
      <p:ext uri="{BB962C8B-B14F-4D97-AF65-F5344CB8AC3E}">
        <p14:creationId xmlns:p14="http://schemas.microsoft.com/office/powerpoint/2010/main" val="2500800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298611" y="5134638"/>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a:extLst>
              <a:ext uri="{FF2B5EF4-FFF2-40B4-BE49-F238E27FC236}">
                <a16:creationId xmlns:a16="http://schemas.microsoft.com/office/drawing/2014/main" id="{BBCAE480-6DBF-4036-9589-5AF05D140B72}"/>
              </a:ext>
            </a:extLst>
          </p:cNvPr>
          <p:cNvSpPr/>
          <p:nvPr/>
        </p:nvSpPr>
        <p:spPr>
          <a:xfrm>
            <a:off x="785566" y="1822351"/>
            <a:ext cx="7585435" cy="3139321"/>
          </a:xfrm>
          <a:prstGeom prst="rect">
            <a:avLst/>
          </a:prstGeom>
        </p:spPr>
        <p:txBody>
          <a:bodyPr wrap="square">
            <a:spAutoFit/>
          </a:bodyPr>
          <a:lstStyle/>
          <a:p>
            <a:pPr marL="71755" marR="71755"/>
            <a:r>
              <a:rPr lang="en-US" sz="2200" dirty="0"/>
              <a:t>Why might online gambling or gambling in general be a topic for discussion? Why might people need to be educated in it?</a:t>
            </a:r>
          </a:p>
          <a:p>
            <a:pPr marL="71755" marR="71755"/>
            <a:endParaRPr lang="en-GB" sz="2200" dirty="0"/>
          </a:p>
          <a:p>
            <a:pPr marL="71755" marR="71755"/>
            <a:r>
              <a:rPr lang="en-US" sz="2200" dirty="0"/>
              <a:t>Do you consider online gambling to be an issue that needs to be discussed in school</a:t>
            </a:r>
            <a:r>
              <a:rPr lang="en-US" sz="2200"/>
              <a:t>? Discuss </a:t>
            </a:r>
            <a:r>
              <a:rPr lang="en-US" sz="2200" dirty="0"/>
              <a:t>with a partner and feedback to the group.</a:t>
            </a:r>
            <a:endParaRPr lang="en-GB" sz="2200" dirty="0"/>
          </a:p>
          <a:p>
            <a:pPr marL="71755" marR="71755"/>
            <a:r>
              <a:rPr lang="en-US" sz="2200" dirty="0"/>
              <a:t> </a:t>
            </a:r>
            <a:endParaRPr lang="en-GB" sz="2200" dirty="0"/>
          </a:p>
          <a:p>
            <a:pPr marL="71755" marR="71755"/>
            <a:r>
              <a:rPr lang="en-US" sz="2200" dirty="0"/>
              <a:t>Come up with a definition </a:t>
            </a:r>
            <a:r>
              <a:rPr lang="en-US" sz="2200"/>
              <a:t>of ‘gambling’ </a:t>
            </a:r>
            <a:r>
              <a:rPr lang="en-US" sz="2200" dirty="0"/>
              <a:t>with a partner. What is the official definition? </a:t>
            </a:r>
            <a:endParaRPr lang="en-GB" sz="2200" dirty="0">
              <a:latin typeface="Arial" panose="020B0604020202020204" pitchFamily="34" charset="0"/>
              <a:ea typeface="Arial" panose="020B0604020202020204" pitchFamily="34" charset="0"/>
            </a:endParaRPr>
          </a:p>
        </p:txBody>
      </p:sp>
      <p:pic>
        <p:nvPicPr>
          <p:cNvPr id="6" name="Picture 5">
            <a:extLst>
              <a:ext uri="{FF2B5EF4-FFF2-40B4-BE49-F238E27FC236}">
                <a16:creationId xmlns:a16="http://schemas.microsoft.com/office/drawing/2014/main" id="{5E9BA027-8E4D-409F-B2F1-17885428FF6D}"/>
              </a:ext>
            </a:extLst>
          </p:cNvPr>
          <p:cNvPicPr>
            <a:picLocks noChangeAspect="1"/>
          </p:cNvPicPr>
          <p:nvPr/>
        </p:nvPicPr>
        <p:blipFill>
          <a:blip r:embed="rId6"/>
          <a:stretch>
            <a:fillRect/>
          </a:stretch>
        </p:blipFill>
        <p:spPr>
          <a:xfrm>
            <a:off x="8884517" y="2524401"/>
            <a:ext cx="2687801" cy="1809197"/>
          </a:xfrm>
          <a:prstGeom prst="rect">
            <a:avLst/>
          </a:prstGeom>
        </p:spPr>
      </p:pic>
      <p:pic>
        <p:nvPicPr>
          <p:cNvPr id="9" name="Picture 8">
            <a:extLst>
              <a:ext uri="{FF2B5EF4-FFF2-40B4-BE49-F238E27FC236}">
                <a16:creationId xmlns:a16="http://schemas.microsoft.com/office/drawing/2014/main" id="{C27F594D-ED39-4E84-8070-C010ED056C10}"/>
              </a:ext>
            </a:extLst>
          </p:cNvPr>
          <p:cNvPicPr>
            <a:picLocks noChangeAspect="1"/>
          </p:cNvPicPr>
          <p:nvPr/>
        </p:nvPicPr>
        <p:blipFill>
          <a:blip r:embed="rId7"/>
          <a:stretch>
            <a:fillRect/>
          </a:stretch>
        </p:blipFill>
        <p:spPr>
          <a:xfrm>
            <a:off x="4960873" y="4996490"/>
            <a:ext cx="2401210" cy="1451125"/>
          </a:xfrm>
          <a:prstGeom prst="rect">
            <a:avLst/>
          </a:prstGeom>
        </p:spPr>
      </p:pic>
    </p:spTree>
    <p:extLst>
      <p:ext uri="{BB962C8B-B14F-4D97-AF65-F5344CB8AC3E}">
        <p14:creationId xmlns:p14="http://schemas.microsoft.com/office/powerpoint/2010/main" val="2169030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298611" y="5134638"/>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2" name="Rectangle 1">
            <a:extLst>
              <a:ext uri="{FF2B5EF4-FFF2-40B4-BE49-F238E27FC236}">
                <a16:creationId xmlns:a16="http://schemas.microsoft.com/office/drawing/2014/main" id="{4A6CAD8A-B8A3-4975-A27C-EA4D26FE5E7D}"/>
              </a:ext>
            </a:extLst>
          </p:cNvPr>
          <p:cNvSpPr/>
          <p:nvPr/>
        </p:nvSpPr>
        <p:spPr>
          <a:xfrm>
            <a:off x="2369609" y="1543810"/>
            <a:ext cx="7452781" cy="4801314"/>
          </a:xfrm>
          <a:prstGeom prst="rect">
            <a:avLst/>
          </a:prstGeom>
        </p:spPr>
        <p:txBody>
          <a:bodyPr wrap="square">
            <a:spAutoFit/>
          </a:bodyPr>
          <a:lstStyle/>
          <a:p>
            <a:pPr algn="ctr"/>
            <a:r>
              <a:rPr lang="en-GB" sz="2200" dirty="0"/>
              <a:t>In law, gambling is defined by the 2005 Gambling Act as </a:t>
            </a:r>
          </a:p>
          <a:p>
            <a:pPr algn="ctr"/>
            <a:endParaRPr lang="en-GB" sz="2200" dirty="0"/>
          </a:p>
          <a:p>
            <a:pPr algn="ctr"/>
            <a:r>
              <a:rPr lang="en-GB" sz="2800" b="1" dirty="0"/>
              <a:t>‘betting, gaming or participating in a lottery’.</a:t>
            </a:r>
          </a:p>
          <a:p>
            <a:pPr algn="ctr"/>
            <a:endParaRPr lang="en-GB" sz="2800" b="1" dirty="0"/>
          </a:p>
          <a:p>
            <a:pPr algn="ctr"/>
            <a:r>
              <a:rPr lang="en-GB" sz="2400" dirty="0"/>
              <a:t>Some of the different categories </a:t>
            </a:r>
            <a:r>
              <a:rPr lang="en-GB" sz="2400"/>
              <a:t>of gambling</a:t>
            </a:r>
            <a:r>
              <a:rPr lang="en-US" sz="2400"/>
              <a:t> include</a:t>
            </a:r>
            <a:r>
              <a:rPr lang="en-GB" sz="2400"/>
              <a:t>:</a:t>
            </a:r>
            <a:endParaRPr lang="en-GB" sz="2400" dirty="0"/>
          </a:p>
          <a:p>
            <a:endParaRPr lang="en-GB" sz="2200" dirty="0"/>
          </a:p>
          <a:p>
            <a:pPr marL="1257300" lvl="2" indent="-342900">
              <a:buFont typeface="Arial" panose="020B0604020202020204" pitchFamily="34" charset="0"/>
              <a:buChar char="•"/>
            </a:pPr>
            <a:r>
              <a:rPr lang="en-GB" sz="2000" dirty="0"/>
              <a:t>Arcades (those for adults and those for families) </a:t>
            </a:r>
          </a:p>
          <a:p>
            <a:pPr marL="1257300" lvl="2" indent="-342900">
              <a:buFont typeface="Arial" panose="020B0604020202020204" pitchFamily="34" charset="0"/>
              <a:buChar char="•"/>
            </a:pPr>
            <a:r>
              <a:rPr lang="en-GB" sz="2000" dirty="0"/>
              <a:t>Betting (online, at an event or in a high street bookmakers) </a:t>
            </a:r>
          </a:p>
          <a:p>
            <a:pPr marL="1257300" lvl="2" indent="-342900">
              <a:buFont typeface="Arial" panose="020B0604020202020204" pitchFamily="34" charset="0"/>
              <a:buChar char="•"/>
            </a:pPr>
            <a:r>
              <a:rPr lang="en-GB" sz="2000" dirty="0"/>
              <a:t>Bingo (online or in a bingo hall) </a:t>
            </a:r>
          </a:p>
          <a:p>
            <a:pPr marL="1257300" lvl="2" indent="-342900">
              <a:buFont typeface="Arial" panose="020B0604020202020204" pitchFamily="34" charset="0"/>
              <a:buChar char="•"/>
            </a:pPr>
            <a:r>
              <a:rPr lang="en-GB" sz="2000" dirty="0"/>
              <a:t>Casino (online or in a casino) </a:t>
            </a:r>
          </a:p>
          <a:p>
            <a:pPr marL="1257300" lvl="2" indent="-342900">
              <a:buFont typeface="Arial" panose="020B0604020202020204" pitchFamily="34" charset="0"/>
              <a:buChar char="•"/>
            </a:pPr>
            <a:r>
              <a:rPr lang="en-GB" sz="2000" dirty="0"/>
              <a:t>Lotteries (raffles, </a:t>
            </a:r>
            <a:r>
              <a:rPr lang="en-GB" sz="2000" dirty="0" err="1"/>
              <a:t>tombolas</a:t>
            </a:r>
            <a:r>
              <a:rPr lang="en-GB" sz="2000" dirty="0"/>
              <a:t>, </a:t>
            </a:r>
            <a:r>
              <a:rPr lang="en-GB" sz="2000"/>
              <a:t>sweepstakes etc</a:t>
            </a:r>
            <a:r>
              <a:rPr lang="en-US" sz="2000"/>
              <a:t>.</a:t>
            </a:r>
            <a:r>
              <a:rPr lang="en-GB" sz="2000"/>
              <a:t>) </a:t>
            </a:r>
            <a:endParaRPr lang="en-GB" sz="2000" dirty="0"/>
          </a:p>
          <a:p>
            <a:pPr marL="1257300" lvl="2" indent="-342900">
              <a:buFont typeface="Arial" panose="020B0604020202020204" pitchFamily="34" charset="0"/>
              <a:buChar char="•"/>
            </a:pPr>
            <a:r>
              <a:rPr lang="en-GB" sz="2000" dirty="0"/>
              <a:t>Gaming machines (fruit machines, fixed odds betting </a:t>
            </a:r>
            <a:r>
              <a:rPr lang="en-GB" sz="2000"/>
              <a:t>terminals etc</a:t>
            </a:r>
            <a:r>
              <a:rPr lang="en-US" sz="2000"/>
              <a:t>.</a:t>
            </a:r>
            <a:r>
              <a:rPr lang="en-GB" sz="2000"/>
              <a:t>) </a:t>
            </a:r>
            <a:endParaRPr lang="en-GB" sz="2000" dirty="0"/>
          </a:p>
        </p:txBody>
      </p:sp>
      <p:pic>
        <p:nvPicPr>
          <p:cNvPr id="3" name="Picture 2">
            <a:extLst>
              <a:ext uri="{FF2B5EF4-FFF2-40B4-BE49-F238E27FC236}">
                <a16:creationId xmlns:a16="http://schemas.microsoft.com/office/drawing/2014/main" id="{BDEE0BD9-A940-45B2-A9F1-5746CCA52B1D}"/>
              </a:ext>
            </a:extLst>
          </p:cNvPr>
          <p:cNvPicPr>
            <a:picLocks noChangeAspect="1"/>
          </p:cNvPicPr>
          <p:nvPr/>
        </p:nvPicPr>
        <p:blipFill>
          <a:blip r:embed="rId6"/>
          <a:stretch>
            <a:fillRect/>
          </a:stretch>
        </p:blipFill>
        <p:spPr>
          <a:xfrm>
            <a:off x="513516" y="2419889"/>
            <a:ext cx="2107838" cy="1247579"/>
          </a:xfrm>
          <a:prstGeom prst="rect">
            <a:avLst/>
          </a:prstGeom>
        </p:spPr>
      </p:pic>
      <p:pic>
        <p:nvPicPr>
          <p:cNvPr id="6" name="Picture 5">
            <a:extLst>
              <a:ext uri="{FF2B5EF4-FFF2-40B4-BE49-F238E27FC236}">
                <a16:creationId xmlns:a16="http://schemas.microsoft.com/office/drawing/2014/main" id="{C521E9E9-83CD-4438-A4A5-60BF8BECBD4E}"/>
              </a:ext>
            </a:extLst>
          </p:cNvPr>
          <p:cNvPicPr>
            <a:picLocks noChangeAspect="1"/>
          </p:cNvPicPr>
          <p:nvPr/>
        </p:nvPicPr>
        <p:blipFill>
          <a:blip r:embed="rId7"/>
          <a:stretch>
            <a:fillRect/>
          </a:stretch>
        </p:blipFill>
        <p:spPr>
          <a:xfrm>
            <a:off x="9570645" y="2419889"/>
            <a:ext cx="2107838" cy="1209112"/>
          </a:xfrm>
          <a:prstGeom prst="rect">
            <a:avLst/>
          </a:prstGeom>
        </p:spPr>
      </p:pic>
    </p:spTree>
    <p:extLst>
      <p:ext uri="{BB962C8B-B14F-4D97-AF65-F5344CB8AC3E}">
        <p14:creationId xmlns:p14="http://schemas.microsoft.com/office/powerpoint/2010/main" val="1656222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298611" y="5134638"/>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a:extLst>
              <a:ext uri="{FF2B5EF4-FFF2-40B4-BE49-F238E27FC236}">
                <a16:creationId xmlns:a16="http://schemas.microsoft.com/office/drawing/2014/main" id="{A919ACD5-E073-4025-B02E-57CA31A2B691}"/>
              </a:ext>
            </a:extLst>
          </p:cNvPr>
          <p:cNvSpPr/>
          <p:nvPr/>
        </p:nvSpPr>
        <p:spPr>
          <a:xfrm>
            <a:off x="608618" y="1406801"/>
            <a:ext cx="11271317" cy="1138773"/>
          </a:xfrm>
          <a:prstGeom prst="rect">
            <a:avLst/>
          </a:prstGeom>
        </p:spPr>
        <p:txBody>
          <a:bodyPr wrap="square">
            <a:spAutoFit/>
          </a:bodyPr>
          <a:lstStyle/>
          <a:p>
            <a:pPr marL="71755" marR="71755"/>
            <a:r>
              <a:rPr lang="en-US" sz="2400" b="1" dirty="0"/>
              <a:t>Online Gambling statistics </a:t>
            </a:r>
          </a:p>
          <a:p>
            <a:pPr marL="71755" marR="71755"/>
            <a:endParaRPr lang="en-US" sz="2200" dirty="0"/>
          </a:p>
          <a:p>
            <a:pPr marL="71755" marR="71755"/>
            <a:r>
              <a:rPr lang="en-US" sz="2200" dirty="0"/>
              <a:t>Is there anything that surprises you within this information? </a:t>
            </a:r>
            <a:r>
              <a:rPr lang="en-US" sz="2200"/>
              <a:t>If so, </a:t>
            </a:r>
            <a:r>
              <a:rPr lang="en-US" sz="2200" dirty="0"/>
              <a:t>what? Why is it a surprise?</a:t>
            </a:r>
            <a:endParaRPr lang="en-GB" sz="2200" dirty="0">
              <a:latin typeface="Arial" panose="020B0604020202020204" pitchFamily="34" charset="0"/>
              <a:ea typeface="Arial" panose="020B0604020202020204" pitchFamily="34" charset="0"/>
            </a:endParaRPr>
          </a:p>
        </p:txBody>
      </p:sp>
      <p:sp>
        <p:nvSpPr>
          <p:cNvPr id="6" name="Rectangle 5">
            <a:extLst>
              <a:ext uri="{FF2B5EF4-FFF2-40B4-BE49-F238E27FC236}">
                <a16:creationId xmlns:a16="http://schemas.microsoft.com/office/drawing/2014/main" id="{F7F52A2D-215D-4308-BA97-081CE02391ED}"/>
              </a:ext>
            </a:extLst>
          </p:cNvPr>
          <p:cNvSpPr/>
          <p:nvPr/>
        </p:nvSpPr>
        <p:spPr>
          <a:xfrm>
            <a:off x="2259484" y="2818180"/>
            <a:ext cx="8295027" cy="3139321"/>
          </a:xfrm>
          <a:prstGeom prst="rect">
            <a:avLst/>
          </a:prstGeom>
        </p:spPr>
        <p:txBody>
          <a:bodyPr wrap="square">
            <a:spAutoFit/>
          </a:bodyPr>
          <a:lstStyle/>
          <a:p>
            <a:pPr marL="285750" indent="-285750" fontAlgn="base">
              <a:buFont typeface="Arial" panose="020B0604020202020204" pitchFamily="34" charset="0"/>
              <a:buChar char="•"/>
            </a:pPr>
            <a:r>
              <a:rPr lang="en-GB" b="1" dirty="0">
                <a:solidFill>
                  <a:srgbClr val="242A2F"/>
                </a:solidFill>
                <a:cs typeface="Arial" panose="020B0604020202020204" pitchFamily="34" charset="0"/>
              </a:rPr>
              <a:t>46% of Brits</a:t>
            </a:r>
            <a:r>
              <a:rPr lang="en-GB" dirty="0">
                <a:solidFill>
                  <a:srgbClr val="242A2F"/>
                </a:solidFill>
                <a:cs typeface="Arial" panose="020B0604020202020204" pitchFamily="34" charset="0"/>
              </a:rPr>
              <a:t> have gambled in some way in the last 4 weeks.</a:t>
            </a:r>
          </a:p>
          <a:p>
            <a:pPr fontAlgn="base"/>
            <a:endParaRPr lang="en-GB" dirty="0">
              <a:solidFill>
                <a:srgbClr val="242A2F"/>
              </a:solidFill>
              <a:cs typeface="Arial" panose="020B0604020202020204" pitchFamily="34" charset="0"/>
            </a:endParaRPr>
          </a:p>
          <a:p>
            <a:pPr marL="285750" indent="-285750" fontAlgn="base">
              <a:buFont typeface="Arial" panose="020B0604020202020204" pitchFamily="34" charset="0"/>
              <a:buChar char="•"/>
            </a:pPr>
            <a:r>
              <a:rPr lang="en-GB" dirty="0">
                <a:solidFill>
                  <a:srgbClr val="242A2F"/>
                </a:solidFill>
                <a:cs typeface="Arial" panose="020B0604020202020204" pitchFamily="34" charset="0"/>
              </a:rPr>
              <a:t>On average Brits spend </a:t>
            </a:r>
            <a:r>
              <a:rPr lang="en-GB" b="1" dirty="0">
                <a:solidFill>
                  <a:srgbClr val="242A2F"/>
                </a:solidFill>
                <a:cs typeface="Arial" panose="020B0604020202020204" pitchFamily="34" charset="0"/>
              </a:rPr>
              <a:t>£2.57 per week</a:t>
            </a:r>
            <a:r>
              <a:rPr lang="en-GB" dirty="0">
                <a:solidFill>
                  <a:srgbClr val="242A2F"/>
                </a:solidFill>
                <a:cs typeface="Arial" panose="020B0604020202020204" pitchFamily="34" charset="0"/>
              </a:rPr>
              <a:t> on gambling, totalling over £133 per year.</a:t>
            </a:r>
          </a:p>
          <a:p>
            <a:pPr marL="285750" indent="-285750" fontAlgn="base">
              <a:buFont typeface="Arial" panose="020B0604020202020204" pitchFamily="34" charset="0"/>
              <a:buChar char="•"/>
            </a:pPr>
            <a:endParaRPr lang="en-GB" dirty="0">
              <a:solidFill>
                <a:srgbClr val="242A2F"/>
              </a:solidFill>
              <a:cs typeface="Arial" panose="020B0604020202020204" pitchFamily="34" charset="0"/>
            </a:endParaRPr>
          </a:p>
          <a:p>
            <a:pPr marL="285750" indent="-285750" fontAlgn="base">
              <a:buFont typeface="Arial" panose="020B0604020202020204" pitchFamily="34" charset="0"/>
              <a:buChar char="•"/>
            </a:pPr>
            <a:r>
              <a:rPr lang="en-GB" b="1" dirty="0">
                <a:solidFill>
                  <a:srgbClr val="242A2F"/>
                </a:solidFill>
                <a:cs typeface="Arial" panose="020B0604020202020204" pitchFamily="34" charset="0"/>
              </a:rPr>
              <a:t>28% of Brits</a:t>
            </a:r>
            <a:r>
              <a:rPr lang="en-GB" dirty="0">
                <a:solidFill>
                  <a:srgbClr val="242A2F"/>
                </a:solidFill>
                <a:cs typeface="Arial" panose="020B0604020202020204" pitchFamily="34" charset="0"/>
              </a:rPr>
              <a:t> have taken part in the National Lottery in the last 4 weeks, making it the most popular type of gambling.</a:t>
            </a:r>
          </a:p>
          <a:p>
            <a:pPr marL="285750" indent="-285750" fontAlgn="base">
              <a:buFont typeface="Arial" panose="020B0604020202020204" pitchFamily="34" charset="0"/>
              <a:buChar char="•"/>
            </a:pPr>
            <a:endParaRPr lang="en-GB" dirty="0">
              <a:solidFill>
                <a:srgbClr val="242A2F"/>
              </a:solidFill>
              <a:cs typeface="Arial" panose="020B0604020202020204" pitchFamily="34" charset="0"/>
            </a:endParaRPr>
          </a:p>
          <a:p>
            <a:pPr marL="285750" indent="-285750" fontAlgn="base">
              <a:buFont typeface="Arial" panose="020B0604020202020204" pitchFamily="34" charset="0"/>
              <a:buChar char="•"/>
            </a:pPr>
            <a:r>
              <a:rPr lang="en-GB" dirty="0">
                <a:solidFill>
                  <a:srgbClr val="242A2F"/>
                </a:solidFill>
                <a:cs typeface="Arial" panose="020B0604020202020204" pitchFamily="34" charset="0"/>
              </a:rPr>
              <a:t>The gambling industry was worth </a:t>
            </a:r>
            <a:r>
              <a:rPr lang="en-GB" b="1" dirty="0">
                <a:solidFill>
                  <a:srgbClr val="242A2F"/>
                </a:solidFill>
                <a:cs typeface="Arial" panose="020B0604020202020204" pitchFamily="34" charset="0"/>
              </a:rPr>
              <a:t>£14.5 billion</a:t>
            </a:r>
            <a:r>
              <a:rPr lang="en-GB" dirty="0">
                <a:solidFill>
                  <a:srgbClr val="242A2F"/>
                </a:solidFill>
                <a:cs typeface="Arial" panose="020B0604020202020204" pitchFamily="34" charset="0"/>
              </a:rPr>
              <a:t> in Great Britain in 2018, employing more than 106,000 people.</a:t>
            </a:r>
          </a:p>
          <a:p>
            <a:pPr marL="285750" indent="-285750" fontAlgn="base">
              <a:buFont typeface="Arial" panose="020B0604020202020204" pitchFamily="34" charset="0"/>
              <a:buChar char="•"/>
            </a:pPr>
            <a:endParaRPr lang="en-GB" dirty="0">
              <a:solidFill>
                <a:srgbClr val="242A2F"/>
              </a:solidFill>
              <a:cs typeface="Arial" panose="020B0604020202020204" pitchFamily="34" charset="0"/>
            </a:endParaRPr>
          </a:p>
          <a:p>
            <a:pPr marL="285750" indent="-285750" fontAlgn="base">
              <a:buFont typeface="Arial" panose="020B0604020202020204" pitchFamily="34" charset="0"/>
              <a:buChar char="•"/>
            </a:pPr>
            <a:r>
              <a:rPr lang="en-GB" dirty="0">
                <a:solidFill>
                  <a:srgbClr val="242A2F"/>
                </a:solidFill>
                <a:cs typeface="Arial" panose="020B0604020202020204" pitchFamily="34" charset="0"/>
              </a:rPr>
              <a:t>Gambling addiction is estimated to cost the UK up to </a:t>
            </a:r>
            <a:r>
              <a:rPr lang="en-GB" b="1" dirty="0">
                <a:solidFill>
                  <a:srgbClr val="242A2F"/>
                </a:solidFill>
                <a:cs typeface="Arial" panose="020B0604020202020204" pitchFamily="34" charset="0"/>
              </a:rPr>
              <a:t>£1.2 billion per year.</a:t>
            </a:r>
            <a:endParaRPr lang="en-GB" b="0" i="0" dirty="0">
              <a:solidFill>
                <a:srgbClr val="242A2F"/>
              </a:solidFill>
              <a:effectLst/>
              <a:cs typeface="Arial" panose="020B0604020202020204" pitchFamily="34" charset="0"/>
            </a:endParaRPr>
          </a:p>
        </p:txBody>
      </p:sp>
      <p:pic>
        <p:nvPicPr>
          <p:cNvPr id="9" name="Picture 8">
            <a:extLst>
              <a:ext uri="{FF2B5EF4-FFF2-40B4-BE49-F238E27FC236}">
                <a16:creationId xmlns:a16="http://schemas.microsoft.com/office/drawing/2014/main" id="{1646E35E-97EA-4316-9CB5-4D3F240208D5}"/>
              </a:ext>
            </a:extLst>
          </p:cNvPr>
          <p:cNvPicPr>
            <a:picLocks noChangeAspect="1"/>
          </p:cNvPicPr>
          <p:nvPr/>
        </p:nvPicPr>
        <p:blipFill>
          <a:blip r:embed="rId6"/>
          <a:stretch>
            <a:fillRect/>
          </a:stretch>
        </p:blipFill>
        <p:spPr>
          <a:xfrm>
            <a:off x="415041" y="2687058"/>
            <a:ext cx="1546740" cy="3760558"/>
          </a:xfrm>
          <a:prstGeom prst="rect">
            <a:avLst/>
          </a:prstGeom>
        </p:spPr>
      </p:pic>
    </p:spTree>
    <p:extLst>
      <p:ext uri="{BB962C8B-B14F-4D97-AF65-F5344CB8AC3E}">
        <p14:creationId xmlns:p14="http://schemas.microsoft.com/office/powerpoint/2010/main" val="2031016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298611" y="5134638"/>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A8D36BA7-A6E6-406F-93C0-9080E0F8CF7B}"/>
              </a:ext>
            </a:extLst>
          </p:cNvPr>
          <p:cNvPicPr>
            <a:picLocks noChangeAspect="1"/>
          </p:cNvPicPr>
          <p:nvPr/>
        </p:nvPicPr>
        <p:blipFill>
          <a:blip r:embed="rId6"/>
          <a:stretch>
            <a:fillRect/>
          </a:stretch>
        </p:blipFill>
        <p:spPr>
          <a:xfrm>
            <a:off x="470124" y="2076007"/>
            <a:ext cx="1546740" cy="3760558"/>
          </a:xfrm>
          <a:prstGeom prst="rect">
            <a:avLst/>
          </a:prstGeom>
        </p:spPr>
      </p:pic>
      <p:sp>
        <p:nvSpPr>
          <p:cNvPr id="3" name="Rectangle 2">
            <a:extLst>
              <a:ext uri="{FF2B5EF4-FFF2-40B4-BE49-F238E27FC236}">
                <a16:creationId xmlns:a16="http://schemas.microsoft.com/office/drawing/2014/main" id="{D5EC777B-AD5F-4DB5-A354-CF074D45A404}"/>
              </a:ext>
            </a:extLst>
          </p:cNvPr>
          <p:cNvSpPr/>
          <p:nvPr/>
        </p:nvSpPr>
        <p:spPr>
          <a:xfrm>
            <a:off x="2417294" y="2076007"/>
            <a:ext cx="7892693" cy="4154984"/>
          </a:xfrm>
          <a:prstGeom prst="rect">
            <a:avLst/>
          </a:prstGeom>
        </p:spPr>
        <p:txBody>
          <a:bodyPr wrap="square">
            <a:spAutoFit/>
          </a:bodyPr>
          <a:lstStyle/>
          <a:p>
            <a:pPr marL="342900" marR="71755" lvl="0" indent="-342900">
              <a:buFont typeface="Arial" panose="020B0604020202020204" pitchFamily="34" charset="0"/>
              <a:buChar char="•"/>
            </a:pPr>
            <a:r>
              <a:rPr lang="en-US" sz="2200" dirty="0"/>
              <a:t>What are your opinions/</a:t>
            </a:r>
            <a:r>
              <a:rPr lang="en-US" sz="2200"/>
              <a:t>experiences of </a:t>
            </a:r>
            <a:r>
              <a:rPr lang="en-US" sz="2200" dirty="0"/>
              <a:t>online gambling?</a:t>
            </a:r>
          </a:p>
          <a:p>
            <a:pPr marR="71755" lvl="0"/>
            <a:endParaRPr lang="en-GB" sz="2200" dirty="0"/>
          </a:p>
          <a:p>
            <a:pPr marL="342900" marR="71755" lvl="0" indent="-342900">
              <a:buFont typeface="Arial" panose="020B0604020202020204" pitchFamily="34" charset="0"/>
              <a:buChar char="•"/>
            </a:pPr>
            <a:r>
              <a:rPr lang="en-US" sz="2200" dirty="0"/>
              <a:t>Is it something you’ve come across before? </a:t>
            </a:r>
            <a:r>
              <a:rPr lang="en-US" sz="2200"/>
              <a:t>If so, </a:t>
            </a:r>
            <a:r>
              <a:rPr lang="en-US" sz="2200" dirty="0"/>
              <a:t>where/how?</a:t>
            </a:r>
          </a:p>
          <a:p>
            <a:pPr marR="71755" lvl="0"/>
            <a:endParaRPr lang="en-GB" sz="2200" dirty="0"/>
          </a:p>
          <a:p>
            <a:pPr marL="342900" marR="71755" lvl="0" indent="-342900">
              <a:buFont typeface="Arial" panose="020B0604020202020204" pitchFamily="34" charset="0"/>
              <a:buChar char="•"/>
            </a:pPr>
            <a:r>
              <a:rPr lang="en-US" sz="2200" dirty="0"/>
              <a:t>On what platforms or devices is online gambling most visible? E.g</a:t>
            </a:r>
            <a:r>
              <a:rPr lang="en-US" sz="2200"/>
              <a:t>. sport</a:t>
            </a:r>
            <a:r>
              <a:rPr lang="en-US" sz="2200" dirty="0"/>
              <a:t>?</a:t>
            </a:r>
          </a:p>
          <a:p>
            <a:pPr marL="342900" marR="71755" lvl="0" indent="-342900">
              <a:buFont typeface="Arial" panose="020B0604020202020204" pitchFamily="34" charset="0"/>
              <a:buChar char="•"/>
            </a:pPr>
            <a:endParaRPr lang="en-GB" sz="2200" dirty="0"/>
          </a:p>
          <a:p>
            <a:pPr marL="342900" marR="71755" lvl="0" indent="-342900">
              <a:buFont typeface="Arial" panose="020B0604020202020204" pitchFamily="34" charset="0"/>
              <a:buChar char="•"/>
            </a:pPr>
            <a:r>
              <a:rPr lang="en-US" sz="2200" dirty="0"/>
              <a:t>Why do you think online gambling is present on these platforms?</a:t>
            </a:r>
          </a:p>
          <a:p>
            <a:pPr marL="342900" marR="71755" lvl="0" indent="-342900">
              <a:buFont typeface="Arial" panose="020B0604020202020204" pitchFamily="34" charset="0"/>
              <a:buChar char="•"/>
            </a:pPr>
            <a:endParaRPr lang="en-GB" sz="2200" dirty="0"/>
          </a:p>
          <a:p>
            <a:pPr marL="342900" marR="71755" lvl="0" indent="-342900">
              <a:buFont typeface="Arial" panose="020B0604020202020204" pitchFamily="34" charset="0"/>
              <a:buChar char="•"/>
            </a:pPr>
            <a:r>
              <a:rPr lang="en-US" sz="2200" dirty="0"/>
              <a:t>How does online gambling ‘hook’ people in? How and why might it become a problem? </a:t>
            </a:r>
            <a:endParaRPr lang="en-GB" sz="22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88350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298611" y="5134638"/>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a:extLst>
              <a:ext uri="{FF2B5EF4-FFF2-40B4-BE49-F238E27FC236}">
                <a16:creationId xmlns:a16="http://schemas.microsoft.com/office/drawing/2014/main" id="{A38DE079-40E0-4921-B40A-7191ECA7D751}"/>
              </a:ext>
            </a:extLst>
          </p:cNvPr>
          <p:cNvSpPr/>
          <p:nvPr/>
        </p:nvSpPr>
        <p:spPr>
          <a:xfrm>
            <a:off x="600976" y="1570732"/>
            <a:ext cx="8222514" cy="3477875"/>
          </a:xfrm>
          <a:prstGeom prst="rect">
            <a:avLst/>
          </a:prstGeom>
        </p:spPr>
        <p:txBody>
          <a:bodyPr wrap="square">
            <a:spAutoFit/>
          </a:bodyPr>
          <a:lstStyle/>
          <a:p>
            <a:pPr marL="71755" marR="71755"/>
            <a:r>
              <a:rPr lang="en-GB" sz="2200" b="1" dirty="0"/>
              <a:t>Addiction </a:t>
            </a:r>
          </a:p>
          <a:p>
            <a:pPr marL="71755" marR="71755"/>
            <a:endParaRPr lang="en-GB" sz="2200" dirty="0"/>
          </a:p>
          <a:p>
            <a:pPr marL="71755" marR="71755"/>
            <a:r>
              <a:rPr lang="en-US" sz="2200" dirty="0"/>
              <a:t>Gambling is not a drug</a:t>
            </a:r>
            <a:r>
              <a:rPr lang="en-US" sz="2200"/>
              <a:t>, but </a:t>
            </a:r>
            <a:r>
              <a:rPr lang="en-US" sz="2200" dirty="0"/>
              <a:t>the effects can be very similar. Since the start of online gambling there has been a surge in people becoming addicted.</a:t>
            </a:r>
            <a:endParaRPr lang="en-GB" sz="2200" dirty="0"/>
          </a:p>
          <a:p>
            <a:pPr lvl="1"/>
            <a:r>
              <a:rPr lang="en-US" sz="2200" dirty="0"/>
              <a:t> </a:t>
            </a:r>
            <a:endParaRPr lang="en-GB" sz="2200" dirty="0"/>
          </a:p>
          <a:p>
            <a:pPr marL="800100" marR="71755" lvl="1" indent="-342900">
              <a:buFont typeface="Calibri" panose="020F0502020204030204" pitchFamily="34" charset="0"/>
              <a:buChar char="-"/>
            </a:pPr>
            <a:r>
              <a:rPr lang="en-US" sz="2200" dirty="0"/>
              <a:t>When you hear the word ‘addiction’ what do you think of? </a:t>
            </a:r>
          </a:p>
          <a:p>
            <a:pPr marL="800100" marR="71755" lvl="1" indent="-342900">
              <a:buFont typeface="Calibri" panose="020F0502020204030204" pitchFamily="34" charset="0"/>
              <a:buChar char="-"/>
            </a:pPr>
            <a:endParaRPr lang="en-GB" sz="2200" dirty="0"/>
          </a:p>
          <a:p>
            <a:pPr marL="800100" marR="71755" lvl="1" indent="-342900">
              <a:buFont typeface="Calibri" panose="020F0502020204030204" pitchFamily="34" charset="0"/>
              <a:buChar char="-"/>
            </a:pPr>
            <a:r>
              <a:rPr lang="en-US" sz="2200" dirty="0"/>
              <a:t>Do you think it is possible to become addicted to online gambling? </a:t>
            </a:r>
            <a:endParaRPr lang="en-GB" sz="2200" dirty="0">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896A9B79-0483-413F-B22F-80C2BF2DF897}"/>
              </a:ext>
            </a:extLst>
          </p:cNvPr>
          <p:cNvPicPr>
            <a:picLocks noChangeAspect="1"/>
          </p:cNvPicPr>
          <p:nvPr/>
        </p:nvPicPr>
        <p:blipFill>
          <a:blip r:embed="rId6"/>
          <a:stretch>
            <a:fillRect/>
          </a:stretch>
        </p:blipFill>
        <p:spPr>
          <a:xfrm>
            <a:off x="8823490" y="2596442"/>
            <a:ext cx="2285999" cy="1957387"/>
          </a:xfrm>
          <a:prstGeom prst="rect">
            <a:avLst/>
          </a:prstGeom>
        </p:spPr>
      </p:pic>
      <p:pic>
        <p:nvPicPr>
          <p:cNvPr id="10" name="Picture 9">
            <a:extLst>
              <a:ext uri="{FF2B5EF4-FFF2-40B4-BE49-F238E27FC236}">
                <a16:creationId xmlns:a16="http://schemas.microsoft.com/office/drawing/2014/main" id="{59EBA51D-A196-49E4-9A0C-70948F7AC985}"/>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747" y="5003147"/>
            <a:ext cx="1037690" cy="1422697"/>
          </a:xfrm>
          <a:prstGeom prst="rect">
            <a:avLst/>
          </a:prstGeom>
          <a:noFill/>
          <a:ln>
            <a:noFill/>
          </a:ln>
          <a:effectLst/>
        </p:spPr>
      </p:pic>
    </p:spTree>
    <p:extLst>
      <p:ext uri="{BB962C8B-B14F-4D97-AF65-F5344CB8AC3E}">
        <p14:creationId xmlns:p14="http://schemas.microsoft.com/office/powerpoint/2010/main" val="1586868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298611" y="5134638"/>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9" name="Rectangle 8">
            <a:extLst>
              <a:ext uri="{FF2B5EF4-FFF2-40B4-BE49-F238E27FC236}">
                <a16:creationId xmlns:a16="http://schemas.microsoft.com/office/drawing/2014/main" id="{797C7DA2-03F5-48D9-95D9-A5D0E25519A6}"/>
              </a:ext>
            </a:extLst>
          </p:cNvPr>
          <p:cNvSpPr/>
          <p:nvPr/>
        </p:nvSpPr>
        <p:spPr>
          <a:xfrm>
            <a:off x="659116" y="2028093"/>
            <a:ext cx="6350523" cy="2123658"/>
          </a:xfrm>
          <a:prstGeom prst="rect">
            <a:avLst/>
          </a:prstGeom>
        </p:spPr>
        <p:txBody>
          <a:bodyPr wrap="square">
            <a:spAutoFit/>
          </a:bodyPr>
          <a:lstStyle/>
          <a:p>
            <a:pPr marL="71755" marR="71755"/>
            <a:r>
              <a:rPr lang="en-US" sz="2200" dirty="0"/>
              <a:t>Watch this video about high school students gambling online in the USA. </a:t>
            </a:r>
          </a:p>
          <a:p>
            <a:pPr marL="71755" marR="71755"/>
            <a:endParaRPr lang="en-GB" sz="2200" dirty="0"/>
          </a:p>
          <a:p>
            <a:pPr marL="71755" marR="71755"/>
            <a:r>
              <a:rPr lang="en-US" sz="2200" dirty="0"/>
              <a:t> </a:t>
            </a:r>
          </a:p>
          <a:p>
            <a:pPr marL="71755" marR="71755"/>
            <a:endParaRPr lang="en-US" sz="2200" dirty="0"/>
          </a:p>
          <a:p>
            <a:pPr marL="71755" marR="71755"/>
            <a:endParaRPr lang="en-US" sz="2200" dirty="0"/>
          </a:p>
        </p:txBody>
      </p:sp>
      <p:sp>
        <p:nvSpPr>
          <p:cNvPr id="13" name="Rectangle 12">
            <a:extLst>
              <a:ext uri="{FF2B5EF4-FFF2-40B4-BE49-F238E27FC236}">
                <a16:creationId xmlns:a16="http://schemas.microsoft.com/office/drawing/2014/main" id="{38870C22-1A9E-4238-AE55-F9C2A3E78D6D}"/>
              </a:ext>
            </a:extLst>
          </p:cNvPr>
          <p:cNvSpPr/>
          <p:nvPr/>
        </p:nvSpPr>
        <p:spPr>
          <a:xfrm>
            <a:off x="5249641" y="3089922"/>
            <a:ext cx="4459238" cy="3139321"/>
          </a:xfrm>
          <a:prstGeom prst="rect">
            <a:avLst/>
          </a:prstGeom>
        </p:spPr>
        <p:txBody>
          <a:bodyPr wrap="square">
            <a:spAutoFit/>
          </a:bodyPr>
          <a:lstStyle/>
          <a:p>
            <a:pPr marL="342900" marR="71755" lvl="0" indent="-342900">
              <a:buFont typeface="Arial" panose="020B0604020202020204" pitchFamily="34" charset="0"/>
              <a:buChar char="•"/>
            </a:pPr>
            <a:r>
              <a:rPr lang="en-US" sz="2200" dirty="0"/>
              <a:t>Do you agree with the man in the film that ‘gambling is just like any </a:t>
            </a:r>
            <a:r>
              <a:rPr lang="en-US" sz="2200"/>
              <a:t>other addiction’?</a:t>
            </a:r>
            <a:endParaRPr lang="en-US" sz="2200" dirty="0"/>
          </a:p>
          <a:p>
            <a:pPr marL="342900" marR="71755" lvl="0" indent="-342900">
              <a:buFont typeface="Arial" panose="020B0604020202020204" pitchFamily="34" charset="0"/>
              <a:buChar char="•"/>
            </a:pPr>
            <a:endParaRPr lang="en-GB" sz="2200" dirty="0"/>
          </a:p>
          <a:p>
            <a:pPr marL="342900" marR="71755" lvl="0" indent="-342900">
              <a:buFont typeface="Arial" panose="020B0604020202020204" pitchFamily="34" charset="0"/>
              <a:buChar char="•"/>
            </a:pPr>
            <a:r>
              <a:rPr lang="en-US" sz="2200"/>
              <a:t>Which </a:t>
            </a:r>
            <a:r>
              <a:rPr lang="en-US" sz="2200" dirty="0"/>
              <a:t>sort of character virtues might be useful in combatting an addiction or problem with an issue like gambling? How might they be helpful? </a:t>
            </a:r>
            <a:endParaRPr lang="en-GB" sz="22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5" name="Picture 14">
            <a:hlinkClick r:id="rId6" invalidUrl="mailto:https://www.youtube.com/watch?v=b0O0pRAvIB"/>
            <a:extLst>
              <a:ext uri="{FF2B5EF4-FFF2-40B4-BE49-F238E27FC236}">
                <a16:creationId xmlns:a16="http://schemas.microsoft.com/office/drawing/2014/main" id="{5CB7FC27-AD62-4E1A-BB5B-883A0F4F3720}"/>
              </a:ext>
            </a:extLst>
          </p:cNvPr>
          <p:cNvPicPr>
            <a:picLocks noChangeAspect="1"/>
          </p:cNvPicPr>
          <p:nvPr/>
        </p:nvPicPr>
        <p:blipFill>
          <a:blip r:embed="rId7"/>
          <a:stretch>
            <a:fillRect/>
          </a:stretch>
        </p:blipFill>
        <p:spPr>
          <a:xfrm flipH="1">
            <a:off x="1375266" y="3167683"/>
            <a:ext cx="2900313" cy="1649414"/>
          </a:xfrm>
          <a:prstGeom prst="rect">
            <a:avLst/>
          </a:prstGeom>
        </p:spPr>
      </p:pic>
      <p:pic>
        <p:nvPicPr>
          <p:cNvPr id="16" name="Picture 15">
            <a:extLst>
              <a:ext uri="{FF2B5EF4-FFF2-40B4-BE49-F238E27FC236}">
                <a16:creationId xmlns:a16="http://schemas.microsoft.com/office/drawing/2014/main" id="{F8C161F8-9725-46F0-A8A6-2EB67E469B03}"/>
              </a:ext>
            </a:extLst>
          </p:cNvPr>
          <p:cNvPicPr>
            <a:picLocks noChangeAspect="1"/>
          </p:cNvPicPr>
          <p:nvPr/>
        </p:nvPicPr>
        <p:blipFill>
          <a:blip r:embed="rId8"/>
          <a:stretch>
            <a:fillRect/>
          </a:stretch>
        </p:blipFill>
        <p:spPr>
          <a:xfrm>
            <a:off x="7479260" y="1644610"/>
            <a:ext cx="3491821" cy="946849"/>
          </a:xfrm>
          <a:prstGeom prst="rect">
            <a:avLst/>
          </a:prstGeom>
        </p:spPr>
      </p:pic>
    </p:spTree>
    <p:extLst>
      <p:ext uri="{BB962C8B-B14F-4D97-AF65-F5344CB8AC3E}">
        <p14:creationId xmlns:p14="http://schemas.microsoft.com/office/powerpoint/2010/main" val="225811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FF2082-F1DB-464B-811C-D82967E55F79}"/>
              </a:ext>
            </a:extLst>
          </p:cNvPr>
          <p:cNvPicPr>
            <a:picLocks noChangeAspect="1"/>
          </p:cNvPicPr>
          <p:nvPr/>
        </p:nvPicPr>
        <p:blipFill>
          <a:blip r:embed="rId3"/>
          <a:stretch>
            <a:fillRect/>
          </a:stretch>
        </p:blipFill>
        <p:spPr>
          <a:xfrm>
            <a:off x="3272006" y="4880793"/>
            <a:ext cx="5661238" cy="1667405"/>
          </a:xfrm>
          <a:prstGeom prst="rect">
            <a:avLst/>
          </a:prstGeom>
        </p:spPr>
      </p:pic>
      <p:pic>
        <p:nvPicPr>
          <p:cNvPr id="4" name="Picture 3"/>
          <p:cNvPicPr>
            <a:picLocks noChangeAspect="1"/>
          </p:cNvPicPr>
          <p:nvPr/>
        </p:nvPicPr>
        <p:blipFill>
          <a:blip r:embed="rId4"/>
          <a:stretch>
            <a:fillRect/>
          </a:stretch>
        </p:blipFill>
        <p:spPr>
          <a:xfrm>
            <a:off x="0" y="0"/>
            <a:ext cx="12205250" cy="114614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6"/>
          <a:stretch>
            <a:fillRect/>
          </a:stretch>
        </p:blipFill>
        <p:spPr>
          <a:xfrm>
            <a:off x="10298611" y="5134638"/>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9" name="Rectangle 8">
            <a:extLst>
              <a:ext uri="{FF2B5EF4-FFF2-40B4-BE49-F238E27FC236}">
                <a16:creationId xmlns:a16="http://schemas.microsoft.com/office/drawing/2014/main" id="{44AC3651-E863-4E85-86DF-565318669107}"/>
              </a:ext>
            </a:extLst>
          </p:cNvPr>
          <p:cNvSpPr/>
          <p:nvPr/>
        </p:nvSpPr>
        <p:spPr>
          <a:xfrm>
            <a:off x="1242839" y="1577821"/>
            <a:ext cx="9719572" cy="3816429"/>
          </a:xfrm>
          <a:prstGeom prst="rect">
            <a:avLst/>
          </a:prstGeom>
        </p:spPr>
        <p:txBody>
          <a:bodyPr wrap="square">
            <a:spAutoFit/>
          </a:bodyPr>
          <a:lstStyle/>
          <a:p>
            <a:pPr marL="71755" marR="71755"/>
            <a:r>
              <a:rPr lang="en-US" sz="2200" dirty="0"/>
              <a:t>Discuss these question in a group and feedback to the class.</a:t>
            </a:r>
            <a:endParaRPr lang="en-GB" sz="2200" dirty="0"/>
          </a:p>
          <a:p>
            <a:pPr marL="71755" marR="71755"/>
            <a:r>
              <a:rPr lang="en-US" sz="2200" dirty="0"/>
              <a:t> </a:t>
            </a:r>
            <a:endParaRPr lang="en-GB" sz="2200" dirty="0"/>
          </a:p>
          <a:p>
            <a:pPr marL="342900" marR="71755" lvl="0" indent="-342900">
              <a:buFont typeface="Arial" panose="020B0604020202020204" pitchFamily="34" charset="0"/>
              <a:buChar char="•"/>
            </a:pPr>
            <a:r>
              <a:rPr lang="en-US" sz="2200" dirty="0"/>
              <a:t>What is the difference between occasional and experiential use when it comes to gambling? </a:t>
            </a:r>
            <a:endParaRPr lang="en-GB" sz="2200" dirty="0"/>
          </a:p>
          <a:p>
            <a:pPr marL="71755" marR="71755"/>
            <a:r>
              <a:rPr lang="en-US" sz="2200" dirty="0"/>
              <a:t> </a:t>
            </a:r>
          </a:p>
          <a:p>
            <a:pPr marL="71755" marR="71755"/>
            <a:endParaRPr lang="en-GB" sz="2200" dirty="0"/>
          </a:p>
          <a:p>
            <a:pPr marL="71755" marR="71755" algn="ctr"/>
            <a:r>
              <a:rPr lang="en-US" sz="2200" b="1"/>
              <a:t>Experiential </a:t>
            </a:r>
            <a:r>
              <a:rPr lang="en-US" sz="2200" b="1" dirty="0"/>
              <a:t>use </a:t>
            </a:r>
            <a:r>
              <a:rPr lang="en-US" sz="2200" dirty="0"/>
              <a:t>- where a person tries a </a:t>
            </a:r>
            <a:r>
              <a:rPr lang="en-US" sz="2200"/>
              <a:t>drug or an activity such as </a:t>
            </a:r>
            <a:r>
              <a:rPr lang="en-US" sz="2200" dirty="0"/>
              <a:t>gambling to see what it is like. </a:t>
            </a:r>
          </a:p>
          <a:p>
            <a:pPr marL="71755" marR="71755" algn="ctr"/>
            <a:endParaRPr lang="en-GB" sz="2200" dirty="0"/>
          </a:p>
          <a:p>
            <a:pPr marL="71755" marR="71755" algn="ctr"/>
            <a:r>
              <a:rPr lang="en-US" sz="2200" b="1" dirty="0"/>
              <a:t>Occasional use </a:t>
            </a:r>
            <a:r>
              <a:rPr lang="en-US" sz="2200" dirty="0"/>
              <a:t>- where a </a:t>
            </a:r>
            <a:r>
              <a:rPr lang="en-US" sz="2200"/>
              <a:t>person uses </a:t>
            </a:r>
            <a:r>
              <a:rPr lang="en-US" sz="2200" dirty="0"/>
              <a:t>the drug, </a:t>
            </a:r>
            <a:r>
              <a:rPr lang="en-US" sz="2200"/>
              <a:t>or gambles, </a:t>
            </a:r>
            <a:r>
              <a:rPr lang="en-US" sz="2200" dirty="0"/>
              <a:t>rarely.</a:t>
            </a:r>
            <a:endParaRPr lang="en-GB" sz="2200" dirty="0"/>
          </a:p>
          <a:p>
            <a:pPr marL="71755" marR="71755" algn="ctr"/>
            <a:r>
              <a:rPr lang="en-US" sz="2200" dirty="0"/>
              <a:t> </a:t>
            </a:r>
            <a:endParaRPr lang="en-GB" sz="22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1EE422D7-47F0-4A19-B526-6C4EC6C33B72}"/>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0744" y="4368430"/>
            <a:ext cx="1037690" cy="1422697"/>
          </a:xfrm>
          <a:prstGeom prst="rect">
            <a:avLst/>
          </a:prstGeom>
          <a:noFill/>
          <a:ln>
            <a:noFill/>
          </a:ln>
          <a:effectLst/>
        </p:spPr>
      </p:pic>
    </p:spTree>
    <p:extLst>
      <p:ext uri="{BB962C8B-B14F-4D97-AF65-F5344CB8AC3E}">
        <p14:creationId xmlns:p14="http://schemas.microsoft.com/office/powerpoint/2010/main" val="2616598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298611" y="5134638"/>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a:extLst>
              <a:ext uri="{FF2B5EF4-FFF2-40B4-BE49-F238E27FC236}">
                <a16:creationId xmlns:a16="http://schemas.microsoft.com/office/drawing/2014/main" id="{8E66C6C0-D20D-47E8-802E-35B4A6316923}"/>
              </a:ext>
            </a:extLst>
          </p:cNvPr>
          <p:cNvSpPr/>
          <p:nvPr/>
        </p:nvSpPr>
        <p:spPr>
          <a:xfrm>
            <a:off x="4954588" y="1759326"/>
            <a:ext cx="6096000" cy="3477875"/>
          </a:xfrm>
          <a:prstGeom prst="rect">
            <a:avLst/>
          </a:prstGeom>
        </p:spPr>
        <p:txBody>
          <a:bodyPr>
            <a:spAutoFit/>
          </a:bodyPr>
          <a:lstStyle/>
          <a:p>
            <a:pPr marL="71755" marR="71755"/>
            <a:r>
              <a:rPr lang="en-US" sz="2200" dirty="0"/>
              <a:t>If we work from the place that having a habit or dependency to online gambling are not </a:t>
            </a:r>
            <a:r>
              <a:rPr lang="en-US" sz="2200"/>
              <a:t>good things, </a:t>
            </a:r>
            <a:r>
              <a:rPr lang="en-US" sz="2200" dirty="0"/>
              <a:t>how might a friend help someone to overcome their addiction? </a:t>
            </a:r>
          </a:p>
          <a:p>
            <a:pPr marL="71755" marR="71755"/>
            <a:endParaRPr lang="en-US" sz="2200" dirty="0"/>
          </a:p>
          <a:p>
            <a:pPr marL="71755" marR="71755"/>
            <a:r>
              <a:rPr lang="en-US" sz="2200" dirty="0"/>
              <a:t>How would you help someone that you know who might be struggling in this area? </a:t>
            </a:r>
          </a:p>
          <a:p>
            <a:pPr marL="71755" marR="71755"/>
            <a:endParaRPr lang="en-US" sz="2200" dirty="0"/>
          </a:p>
          <a:p>
            <a:pPr marL="71755" marR="71755"/>
            <a:r>
              <a:rPr lang="en-US" sz="2200"/>
              <a:t>Which </a:t>
            </a:r>
            <a:r>
              <a:rPr lang="en-US" sz="2200" dirty="0"/>
              <a:t>virtues would you be using in giving help to someone?</a:t>
            </a:r>
            <a:endParaRPr lang="en-GB" sz="2200" dirty="0">
              <a:latin typeface="Arial" panose="020B0604020202020204" pitchFamily="34" charset="0"/>
              <a:ea typeface="Arial" panose="020B0604020202020204" pitchFamily="34" charset="0"/>
            </a:endParaRPr>
          </a:p>
        </p:txBody>
      </p:sp>
      <p:pic>
        <p:nvPicPr>
          <p:cNvPr id="6" name="Picture 5">
            <a:extLst>
              <a:ext uri="{FF2B5EF4-FFF2-40B4-BE49-F238E27FC236}">
                <a16:creationId xmlns:a16="http://schemas.microsoft.com/office/drawing/2014/main" id="{20667282-308E-47A4-A3A8-07E72CFCDB6C}"/>
              </a:ext>
            </a:extLst>
          </p:cNvPr>
          <p:cNvPicPr>
            <a:picLocks noChangeAspect="1"/>
          </p:cNvPicPr>
          <p:nvPr/>
        </p:nvPicPr>
        <p:blipFill>
          <a:blip r:embed="rId6"/>
          <a:stretch>
            <a:fillRect/>
          </a:stretch>
        </p:blipFill>
        <p:spPr>
          <a:xfrm>
            <a:off x="1006048" y="1759326"/>
            <a:ext cx="2877073" cy="1751837"/>
          </a:xfrm>
          <a:prstGeom prst="rect">
            <a:avLst/>
          </a:prstGeom>
        </p:spPr>
      </p:pic>
      <p:pic>
        <p:nvPicPr>
          <p:cNvPr id="10" name="Picture 9">
            <a:extLst>
              <a:ext uri="{FF2B5EF4-FFF2-40B4-BE49-F238E27FC236}">
                <a16:creationId xmlns:a16="http://schemas.microsoft.com/office/drawing/2014/main" id="{3E321A9B-89E0-403C-AD11-826C08B577FA}"/>
              </a:ext>
            </a:extLst>
          </p:cNvPr>
          <p:cNvPicPr>
            <a:picLocks noChangeAspect="1"/>
          </p:cNvPicPr>
          <p:nvPr/>
        </p:nvPicPr>
        <p:blipFill>
          <a:blip r:embed="rId7"/>
          <a:stretch>
            <a:fillRect/>
          </a:stretch>
        </p:blipFill>
        <p:spPr>
          <a:xfrm>
            <a:off x="979228" y="4257280"/>
            <a:ext cx="3036118" cy="1754715"/>
          </a:xfrm>
          <a:prstGeom prst="rect">
            <a:avLst/>
          </a:prstGeom>
        </p:spPr>
      </p:pic>
      <p:pic>
        <p:nvPicPr>
          <p:cNvPr id="11" name="Picture 10">
            <a:extLst>
              <a:ext uri="{FF2B5EF4-FFF2-40B4-BE49-F238E27FC236}">
                <a16:creationId xmlns:a16="http://schemas.microsoft.com/office/drawing/2014/main" id="{1F3F9BE3-0953-43E8-83DD-89E23071EE9C}"/>
              </a:ext>
            </a:extLst>
          </p:cNvPr>
          <p:cNvPicPr>
            <a:picLocks noChangeAspect="1"/>
          </p:cNvPicPr>
          <p:nvPr/>
        </p:nvPicPr>
        <p:blipFill>
          <a:blip r:embed="rId8"/>
          <a:stretch>
            <a:fillRect/>
          </a:stretch>
        </p:blipFill>
        <p:spPr>
          <a:xfrm>
            <a:off x="7479882" y="5055926"/>
            <a:ext cx="1393547" cy="1317139"/>
          </a:xfrm>
          <a:prstGeom prst="rect">
            <a:avLst/>
          </a:prstGeom>
        </p:spPr>
      </p:pic>
    </p:spTree>
    <p:extLst>
      <p:ext uri="{BB962C8B-B14F-4D97-AF65-F5344CB8AC3E}">
        <p14:creationId xmlns:p14="http://schemas.microsoft.com/office/powerpoint/2010/main" val="2354366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1093</Words>
  <Application>Microsoft Office PowerPoint</Application>
  <PresentationFormat>Widescreen</PresentationFormat>
  <Paragraphs>124</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Hunter (School of Education)</dc:creator>
  <cp:lastModifiedBy>Claire Jackson</cp:lastModifiedBy>
  <cp:revision>112</cp:revision>
  <dcterms:created xsi:type="dcterms:W3CDTF">2019-06-06T13:36:27Z</dcterms:created>
  <dcterms:modified xsi:type="dcterms:W3CDTF">2020-06-02T15:22:56Z</dcterms:modified>
</cp:coreProperties>
</file>