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9" r:id="rId2"/>
    <p:sldId id="260" r:id="rId3"/>
    <p:sldId id="261" r:id="rId4"/>
    <p:sldId id="262" r:id="rId5"/>
    <p:sldId id="263" r:id="rId6"/>
    <p:sldId id="264" r:id="rId7"/>
    <p:sldId id="265" r:id="rId8"/>
    <p:sldId id="266" r:id="rId9"/>
    <p:sldId id="267" r:id="rId10"/>
    <p:sldId id="274" r:id="rId11"/>
    <p:sldId id="273" r:id="rId12"/>
    <p:sldId id="272" r:id="rId13"/>
    <p:sldId id="271" r:id="rId14"/>
  </p:sldIdLst>
  <p:sldSz cx="12192000" cy="6858000"/>
  <p:notesSz cx="6858000" cy="9144000"/>
  <p:defaultTextStyle>
    <a:defPPr>
      <a:defRPr lang="en-GB"/>
    </a:defPPr>
    <a:lvl1pPr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91"/>
    <p:restoredTop sz="94674"/>
  </p:normalViewPr>
  <p:slideViewPr>
    <p:cSldViewPr>
      <p:cViewPr varScale="1">
        <p:scale>
          <a:sx n="108" d="100"/>
          <a:sy n="108" d="100"/>
        </p:scale>
        <p:origin x="1140" y="102"/>
      </p:cViewPr>
      <p:guideLst>
        <p:guide orient="horz" pos="21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AC1585-93A1-C84F-B767-5F4EE5C91ED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27C3EB6F-E895-D34C-B2E4-17BB1AB85C6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mn-cs"/>
              </a:defRPr>
            </a:lvl1pPr>
          </a:lstStyle>
          <a:p>
            <a:pPr>
              <a:defRPr/>
            </a:pPr>
            <a:fld id="{AFBBFC3A-6691-7F42-8BFE-2C3CA110A3D5}" type="datetimeFigureOut">
              <a:rPr lang="en-US" altLang="en-US"/>
              <a:pPr>
                <a:defRPr/>
              </a:pPr>
              <a:t>8/3/2023</a:t>
            </a:fld>
            <a:endParaRPr lang="en-US" altLang="en-US"/>
          </a:p>
        </p:txBody>
      </p:sp>
      <p:sp>
        <p:nvSpPr>
          <p:cNvPr id="4" name="Footer Placeholder 3">
            <a:extLst>
              <a:ext uri="{FF2B5EF4-FFF2-40B4-BE49-F238E27FC236}">
                <a16:creationId xmlns:a16="http://schemas.microsoft.com/office/drawing/2014/main" id="{27F1B9F7-8BFC-0B4F-BD9C-A682FA8F5B3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28492C82-34CA-7C42-9A0A-8F390360C4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7A41CFF-1FF6-A544-A887-D1AB830F22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66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167" y="476672"/>
            <a:ext cx="10363200" cy="1143000"/>
          </a:xfrm>
        </p:spPr>
        <p:txBody>
          <a:bodyPr/>
          <a:lstStyle>
            <a:lvl1pPr>
              <a:defRPr>
                <a:solidFill>
                  <a:srgbClr val="343433"/>
                </a:solidFill>
                <a:latin typeface="Georgia"/>
                <a:cs typeface="Georgia"/>
              </a:defRPr>
            </a:lvl1pPr>
          </a:lstStyle>
          <a:p>
            <a:r>
              <a:rPr lang="en-GB" dirty="0"/>
              <a:t>Click to edit Master title style</a:t>
            </a:r>
          </a:p>
        </p:txBody>
      </p:sp>
      <p:sp>
        <p:nvSpPr>
          <p:cNvPr id="3" name="Content Placeholder 2"/>
          <p:cNvSpPr>
            <a:spLocks noGrp="1"/>
          </p:cNvSpPr>
          <p:nvPr>
            <p:ph idx="1"/>
          </p:nvPr>
        </p:nvSpPr>
        <p:spPr>
          <a:xfrm>
            <a:off x="529167" y="1844824"/>
            <a:ext cx="10363200" cy="3960440"/>
          </a:xfrm>
        </p:spPr>
        <p:txBody>
          <a:bodyPr/>
          <a:lstStyle>
            <a:lvl1pPr>
              <a:buClr>
                <a:srgbClr val="BF267E"/>
              </a:buClr>
              <a:defRPr b="0">
                <a:solidFill>
                  <a:srgbClr val="343433"/>
                </a:solidFill>
              </a:defRPr>
            </a:lvl1pPr>
            <a:lvl2pPr>
              <a:buClr>
                <a:srgbClr val="BF267E"/>
              </a:buClr>
              <a:defRPr b="0">
                <a:solidFill>
                  <a:srgbClr val="343433"/>
                </a:solidFill>
              </a:defRPr>
            </a:lvl2pPr>
            <a:lvl3pPr>
              <a:buClr>
                <a:srgbClr val="BF267E"/>
              </a:buClr>
              <a:defRPr b="0">
                <a:solidFill>
                  <a:srgbClr val="343433"/>
                </a:solidFill>
              </a:defRPr>
            </a:lvl3pPr>
            <a:lvl4pPr>
              <a:buClr>
                <a:srgbClr val="BF267E"/>
              </a:buClr>
              <a:defRPr b="0">
                <a:solidFill>
                  <a:srgbClr val="343433"/>
                </a:solidFill>
              </a:defRPr>
            </a:lvl4pPr>
            <a:lvl5pPr>
              <a:buClr>
                <a:srgbClr val="BF267E"/>
              </a:buClr>
              <a:defRPr b="0">
                <a:solidFill>
                  <a:srgbClr val="3434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8775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167" y="476672"/>
            <a:ext cx="10363200" cy="1143000"/>
          </a:xfrm>
        </p:spPr>
        <p:txBody>
          <a:bodyPr/>
          <a:lstStyle>
            <a:lvl1pPr>
              <a:defRPr>
                <a:solidFill>
                  <a:srgbClr val="343433"/>
                </a:solidFill>
                <a:latin typeface="Georgia"/>
                <a:cs typeface="Georgia"/>
              </a:defRPr>
            </a:lvl1pPr>
          </a:lstStyle>
          <a:p>
            <a:r>
              <a:rPr lang="en-GB" dirty="0"/>
              <a:t>Click to edit Master title style</a:t>
            </a:r>
          </a:p>
        </p:txBody>
      </p:sp>
      <p:sp>
        <p:nvSpPr>
          <p:cNvPr id="3" name="Content Placeholder 2"/>
          <p:cNvSpPr>
            <a:spLocks noGrp="1"/>
          </p:cNvSpPr>
          <p:nvPr>
            <p:ph idx="1"/>
          </p:nvPr>
        </p:nvSpPr>
        <p:spPr>
          <a:xfrm>
            <a:off x="529167" y="1844824"/>
            <a:ext cx="10363200" cy="3888432"/>
          </a:xfrm>
        </p:spPr>
        <p:txBody>
          <a:bodyPr/>
          <a:lstStyle>
            <a:lvl1pPr>
              <a:buClr>
                <a:srgbClr val="BF267E"/>
              </a:buClr>
              <a:defRPr b="0">
                <a:solidFill>
                  <a:srgbClr val="343433"/>
                </a:solidFill>
              </a:defRPr>
            </a:lvl1pPr>
            <a:lvl2pPr>
              <a:buClr>
                <a:srgbClr val="BF267E"/>
              </a:buClr>
              <a:defRPr b="0">
                <a:solidFill>
                  <a:srgbClr val="343433"/>
                </a:solidFill>
              </a:defRPr>
            </a:lvl2pPr>
            <a:lvl3pPr>
              <a:buClr>
                <a:srgbClr val="BF267E"/>
              </a:buClr>
              <a:defRPr b="0">
                <a:solidFill>
                  <a:srgbClr val="343433"/>
                </a:solidFill>
              </a:defRPr>
            </a:lvl3pPr>
            <a:lvl4pPr>
              <a:buClr>
                <a:srgbClr val="BF267E"/>
              </a:buClr>
              <a:defRPr b="0">
                <a:solidFill>
                  <a:srgbClr val="343433"/>
                </a:solidFill>
              </a:defRPr>
            </a:lvl4pPr>
            <a:lvl5pPr>
              <a:buClr>
                <a:srgbClr val="BF267E"/>
              </a:buClr>
              <a:defRPr b="0">
                <a:solidFill>
                  <a:srgbClr val="3434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479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A63E-470B-4A45-9627-34622EBE4983}"/>
              </a:ext>
            </a:extLst>
          </p:cNvPr>
          <p:cNvSpPr>
            <a:spLocks noGrp="1"/>
          </p:cNvSpPr>
          <p:nvPr>
            <p:ph type="title"/>
          </p:nvPr>
        </p:nvSpPr>
        <p:spPr>
          <a:xfrm>
            <a:off x="551384" y="404664"/>
            <a:ext cx="10363200" cy="1143000"/>
          </a:xfrm>
        </p:spPr>
        <p:txBody>
          <a:bodyPr/>
          <a:lstStyle/>
          <a:p>
            <a:r>
              <a:rPr lang="en-US" dirty="0"/>
              <a:t>Click to edit Master title style</a:t>
            </a:r>
          </a:p>
        </p:txBody>
      </p:sp>
    </p:spTree>
    <p:extLst>
      <p:ext uri="{BB962C8B-B14F-4D97-AF65-F5344CB8AC3E}">
        <p14:creationId xmlns:p14="http://schemas.microsoft.com/office/powerpoint/2010/main" val="1440464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71D601-3AEC-7043-9218-239E4C47DDB5}"/>
              </a:ext>
            </a:extLst>
          </p:cNvPr>
          <p:cNvSpPr>
            <a:spLocks noGrp="1" noChangeArrowheads="1"/>
          </p:cNvSpPr>
          <p:nvPr>
            <p:ph type="title"/>
          </p:nvPr>
        </p:nvSpPr>
        <p:spPr bwMode="auto">
          <a:xfrm>
            <a:off x="528638" y="105251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C7426CA-99E3-C74B-9CA6-8B5DE0914726}"/>
              </a:ext>
            </a:extLst>
          </p:cNvPr>
          <p:cNvSpPr>
            <a:spLocks noGrp="1" noChangeArrowheads="1"/>
          </p:cNvSpPr>
          <p:nvPr>
            <p:ph type="body" idx="1"/>
          </p:nvPr>
        </p:nvSpPr>
        <p:spPr bwMode="auto">
          <a:xfrm>
            <a:off x="528638" y="2424113"/>
            <a:ext cx="10363200"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0" r:id="rId4"/>
  </p:sldLayoutIdLst>
  <p:txStyles>
    <p:title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4C6B66"/>
        </a:buClr>
        <a:buSzPct val="80000"/>
        <a:buFont typeface="Wingdings" pitchFamily="2" charset="2"/>
        <a:buChar char="o"/>
        <a:defRPr sz="280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itchFamily="2" charset="2"/>
        <a:buChar char="o"/>
        <a:defRPr sz="280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tigurl.org/images/tiged/docs/activities/1493.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84EA0199-5469-5E40-AEBD-3551984B69C9}"/>
              </a:ext>
            </a:extLst>
          </p:cNvPr>
          <p:cNvSpPr txBox="1">
            <a:spLocks/>
          </p:cNvSpPr>
          <p:nvPr/>
        </p:nvSpPr>
        <p:spPr>
          <a:xfrm>
            <a:off x="479425" y="3068638"/>
            <a:ext cx="6911975" cy="1728787"/>
          </a:xfrm>
          <a:prstGeom prst="rect">
            <a:avLst/>
          </a:prstGeom>
        </p:spPr>
        <p:txBody>
          <a:bodyPr anchor="b"/>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GB" sz="4800" kern="0" dirty="0">
                <a:solidFill>
                  <a:srgbClr val="FFFFFF"/>
                </a:solidFill>
                <a:latin typeface="Georgia" panose="02040502050405020303" pitchFamily="18" charset="0"/>
              </a:rPr>
              <a:t> </a:t>
            </a:r>
            <a:br>
              <a:rPr lang="en-GB" sz="4800" kern="0" dirty="0">
                <a:solidFill>
                  <a:srgbClr val="FFFFFF"/>
                </a:solidFill>
                <a:latin typeface="Georgia" panose="02040502050405020303" pitchFamily="18" charset="0"/>
              </a:rPr>
            </a:br>
            <a:r>
              <a:rPr lang="en-GB" sz="4800" dirty="0">
                <a:solidFill>
                  <a:srgbClr val="FFFFFF"/>
                </a:solidFill>
              </a:rPr>
              <a:t>COMMUNICATING ABOUT CHARACTER</a:t>
            </a:r>
            <a:endParaRPr lang="en-GB" sz="4800" kern="0" dirty="0">
              <a:solidFill>
                <a:srgbClr val="FFFFFF"/>
              </a:solidFill>
              <a:latin typeface="Georgia" panose="02040502050405020303" pitchFamily="18" charset="0"/>
            </a:endParaRPr>
          </a:p>
          <a:p>
            <a:pPr>
              <a:defRPr/>
            </a:pPr>
            <a:endParaRPr lang="en-GB" b="0" kern="0" dirty="0"/>
          </a:p>
        </p:txBody>
      </p:sp>
      <p:sp>
        <p:nvSpPr>
          <p:cNvPr id="3" name="Text Box 10">
            <a:extLst>
              <a:ext uri="{FF2B5EF4-FFF2-40B4-BE49-F238E27FC236}">
                <a16:creationId xmlns:a16="http://schemas.microsoft.com/office/drawing/2014/main" id="{E5F25837-CFF9-7F40-8752-B577428228D1}"/>
              </a:ext>
            </a:extLst>
          </p:cNvPr>
          <p:cNvSpPr txBox="1">
            <a:spLocks/>
          </p:cNvSpPr>
          <p:nvPr/>
        </p:nvSpPr>
        <p:spPr>
          <a:xfrm>
            <a:off x="192088" y="4437063"/>
            <a:ext cx="6121400" cy="1152525"/>
          </a:xfrm>
          <a:prstGeom prst="rect">
            <a:avLst/>
          </a:prstGeom>
        </p:spPr>
        <p:txBody>
          <a:bodyPr/>
          <a:lstStyle>
            <a:lvl1pPr marL="342900" indent="-342900" algn="l" rtl="0" eaLnBrk="0" fontAlgn="base" hangingPunct="0">
              <a:spcBef>
                <a:spcPct val="20000"/>
              </a:spcBef>
              <a:spcAft>
                <a:spcPct val="0"/>
              </a:spcAft>
              <a:buClr>
                <a:srgbClr val="4C6B66"/>
              </a:buClr>
              <a:buSzPct val="80000"/>
              <a:buFont typeface="Wingdings" pitchFamily="2" charset="2"/>
              <a:buChar char="o"/>
              <a:defRPr lang="en-US" sz="2000" dirty="0" smtClean="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lang="en-US" sz="2000" dirty="0" smtClean="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itchFamily="2" charset="2"/>
              <a:buChar char="o"/>
              <a:defRPr lang="en-US" sz="2000" dirty="0" smtClean="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lang="en-US" sz="2000" dirty="0" smtClean="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lang="en-US" sz="2000" dirty="0" smtClean="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indent="0">
              <a:buFont typeface="Wingdings" pitchFamily="2" charset="2"/>
              <a:buNone/>
              <a:defRPr/>
            </a:pPr>
            <a:r>
              <a:rPr lang="en-GB" b="0">
                <a:solidFill>
                  <a:srgbClr val="FFFFFF"/>
                </a:solidFill>
                <a:latin typeface="Georgia" panose="02040502050405020303" pitchFamily="18" charset="0"/>
              </a:rPr>
              <a:t>MATERIALS TO SUPPORT SCHOOLS TO DELIVER A WORKSHOP FOR PARENTS AND TEACHERS ON CHARACTER EDUCATION.</a:t>
            </a:r>
            <a:endParaRPr lang="en-GB" b="0" kern="0">
              <a:solidFill>
                <a:srgbClr val="FFFFFF"/>
              </a:solidFill>
              <a:latin typeface="Georgia" panose="02040502050405020303" pitchFamily="18" charset="0"/>
            </a:endParaRPr>
          </a:p>
        </p:txBody>
      </p:sp>
      <p:sp>
        <p:nvSpPr>
          <p:cNvPr id="5" name="Title 1">
            <a:extLst>
              <a:ext uri="{FF2B5EF4-FFF2-40B4-BE49-F238E27FC236}">
                <a16:creationId xmlns:a16="http://schemas.microsoft.com/office/drawing/2014/main" id="{2B746199-F4B9-EF40-A324-21BE9A49A0C6}"/>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a:extLst>
              <a:ext uri="{FF2B5EF4-FFF2-40B4-BE49-F238E27FC236}">
                <a16:creationId xmlns:a16="http://schemas.microsoft.com/office/drawing/2014/main" id="{056261B1-F71B-624D-ADEA-3EFBDCF7DCAF}"/>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6315075" y="1557338"/>
            <a:ext cx="5468938"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itle 1">
            <a:extLst>
              <a:ext uri="{FF2B5EF4-FFF2-40B4-BE49-F238E27FC236}">
                <a16:creationId xmlns:a16="http://schemas.microsoft.com/office/drawing/2014/main" id="{FDF3E8BF-EB23-8847-9F49-6C72265DD437}"/>
              </a:ext>
            </a:extLst>
          </p:cNvPr>
          <p:cNvSpPr>
            <a:spLocks noGrp="1" noChangeArrowheads="1"/>
          </p:cNvSpPr>
          <p:nvPr>
            <p:ph type="title"/>
          </p:nvPr>
        </p:nvSpPr>
        <p:spPr>
          <a:xfrm>
            <a:off x="550863" y="476250"/>
            <a:ext cx="10363200"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Moral Dilemmas: Example</a:t>
            </a:r>
          </a:p>
        </p:txBody>
      </p:sp>
      <p:sp>
        <p:nvSpPr>
          <p:cNvPr id="3" name="TextBox 2">
            <a:extLst>
              <a:ext uri="{FF2B5EF4-FFF2-40B4-BE49-F238E27FC236}">
                <a16:creationId xmlns:a16="http://schemas.microsoft.com/office/drawing/2014/main" id="{E9A86F5A-DBC6-1C49-BCF1-A07A9E3467D4}"/>
              </a:ext>
            </a:extLst>
          </p:cNvPr>
          <p:cNvSpPr txBox="1"/>
          <p:nvPr/>
        </p:nvSpPr>
        <p:spPr>
          <a:xfrm>
            <a:off x="623888" y="1557338"/>
            <a:ext cx="5400675" cy="1952625"/>
          </a:xfrm>
          <a:prstGeom prst="rect">
            <a:avLst/>
          </a:prstGeom>
          <a:solidFill>
            <a:srgbClr val="E8B3D1"/>
          </a:solidFill>
        </p:spPr>
        <p:txBody>
          <a:bodyPr lIns="144000" tIns="144000" rIns="144000" bIns="144000">
            <a:spAutoFit/>
          </a:bodyPr>
          <a:lstStyle/>
          <a:p>
            <a:pPr>
              <a:defRPr/>
            </a:pPr>
            <a:r>
              <a:rPr lang="en-US" sz="1800" b="0" i="1" dirty="0">
                <a:solidFill>
                  <a:srgbClr val="000000"/>
                </a:solidFill>
                <a:latin typeface="+mn-lt"/>
              </a:rPr>
              <a:t>Your son is in Year 7. He has been invited to a birthday party where they will be playing the latest video game, which you know has a 15 age rating. He says that all his friends are allowed to play the game, and he’s worried that they will exclude him if he isn’t allowed to play it too.</a:t>
            </a:r>
          </a:p>
        </p:txBody>
      </p:sp>
      <p:sp>
        <p:nvSpPr>
          <p:cNvPr id="4" name="TextBox 3">
            <a:extLst>
              <a:ext uri="{FF2B5EF4-FFF2-40B4-BE49-F238E27FC236}">
                <a16:creationId xmlns:a16="http://schemas.microsoft.com/office/drawing/2014/main" id="{20A36612-C226-DB43-84EF-B96045CC884F}"/>
              </a:ext>
            </a:extLst>
          </p:cNvPr>
          <p:cNvSpPr txBox="1"/>
          <p:nvPr/>
        </p:nvSpPr>
        <p:spPr>
          <a:xfrm>
            <a:off x="620713" y="3759200"/>
            <a:ext cx="4968875" cy="830263"/>
          </a:xfrm>
          <a:prstGeom prst="rect">
            <a:avLst/>
          </a:prstGeom>
          <a:noFill/>
        </p:spPr>
        <p:txBody>
          <a:bodyPr>
            <a:spAutoFit/>
          </a:bodyPr>
          <a:lstStyle/>
          <a:p>
            <a:pPr>
              <a:defRPr/>
            </a:pPr>
            <a:r>
              <a:rPr lang="en-US" sz="2000" dirty="0">
                <a:solidFill>
                  <a:srgbClr val="000000"/>
                </a:solidFill>
                <a:latin typeface="+mn-lt"/>
              </a:rPr>
              <a:t>What do you do?</a:t>
            </a:r>
          </a:p>
          <a:p>
            <a:pPr>
              <a:defRPr/>
            </a:pPr>
            <a:endParaRPr lang="en-US" dirty="0"/>
          </a:p>
        </p:txBody>
      </p:sp>
      <p:sp>
        <p:nvSpPr>
          <p:cNvPr id="6" name="Title 1">
            <a:extLst>
              <a:ext uri="{FF2B5EF4-FFF2-40B4-BE49-F238E27FC236}">
                <a16:creationId xmlns:a16="http://schemas.microsoft.com/office/drawing/2014/main" id="{3B9BE726-032B-9943-B1D4-7FF9F1FC6CF6}"/>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03B6CD8F-6707-3F4E-8084-99627B557E80}"/>
              </a:ext>
            </a:extLst>
          </p:cNvPr>
          <p:cNvSpPr>
            <a:spLocks noGrp="1" noChangeArrowheads="1"/>
          </p:cNvSpPr>
          <p:nvPr>
            <p:ph type="title"/>
          </p:nvPr>
        </p:nvSpPr>
        <p:spPr>
          <a:xfrm>
            <a:off x="550863" y="476250"/>
            <a:ext cx="10363200"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Moral Dilemmas 1:</a:t>
            </a:r>
          </a:p>
        </p:txBody>
      </p:sp>
      <p:sp>
        <p:nvSpPr>
          <p:cNvPr id="3" name="TextBox 2">
            <a:extLst>
              <a:ext uri="{FF2B5EF4-FFF2-40B4-BE49-F238E27FC236}">
                <a16:creationId xmlns:a16="http://schemas.microsoft.com/office/drawing/2014/main" id="{E5E7D083-8B85-E946-8676-17DF8E0129C9}"/>
              </a:ext>
            </a:extLst>
          </p:cNvPr>
          <p:cNvSpPr txBox="1"/>
          <p:nvPr/>
        </p:nvSpPr>
        <p:spPr>
          <a:xfrm>
            <a:off x="623888" y="1557338"/>
            <a:ext cx="5400675" cy="3336925"/>
          </a:xfrm>
          <a:prstGeom prst="rect">
            <a:avLst/>
          </a:prstGeom>
          <a:solidFill>
            <a:srgbClr val="E8B3D1"/>
          </a:solidFill>
        </p:spPr>
        <p:txBody>
          <a:bodyPr lIns="144000" tIns="144000" rIns="144000" bIns="144000">
            <a:spAutoFit/>
          </a:bodyPr>
          <a:lstStyle/>
          <a:p>
            <a:pPr>
              <a:defRPr/>
            </a:pPr>
            <a:r>
              <a:rPr lang="en-US" sz="1800" b="0" i="1" dirty="0">
                <a:solidFill>
                  <a:srgbClr val="000000"/>
                </a:solidFill>
                <a:latin typeface="+mn-lt"/>
              </a:rPr>
              <a:t>Your daughter (Emily) is in Year 7 and applied to be a volunteer school librarian. She was excited when she was accepted for the position – there were lots of applications! </a:t>
            </a:r>
            <a:br>
              <a:rPr lang="en-US" sz="1800" b="0" i="1" dirty="0">
                <a:solidFill>
                  <a:srgbClr val="000000"/>
                </a:solidFill>
                <a:latin typeface="+mn-lt"/>
              </a:rPr>
            </a:br>
            <a:endParaRPr lang="en-US" sz="1800" b="0" i="1" dirty="0">
              <a:solidFill>
                <a:srgbClr val="000000"/>
              </a:solidFill>
              <a:latin typeface="+mn-lt"/>
            </a:endParaRPr>
          </a:p>
          <a:p>
            <a:pPr>
              <a:defRPr/>
            </a:pPr>
            <a:r>
              <a:rPr lang="en-US" sz="1800" b="0" i="1" dirty="0">
                <a:solidFill>
                  <a:srgbClr val="000000"/>
                </a:solidFill>
                <a:latin typeface="+mn-lt"/>
              </a:rPr>
              <a:t>You have both signed a permission slip saying that Emily will commit for 1 term. She attends 3 times and then says that she cannot be bothered anymore. There is a revision session at the same time that she says will help with her </a:t>
            </a:r>
            <a:r>
              <a:rPr lang="en-US" sz="1800" b="0" i="1" dirty="0" err="1">
                <a:solidFill>
                  <a:srgbClr val="000000"/>
                </a:solidFill>
                <a:latin typeface="+mn-lt"/>
              </a:rPr>
              <a:t>maths</a:t>
            </a:r>
            <a:r>
              <a:rPr lang="en-US" sz="1800" b="0" i="1" dirty="0">
                <a:solidFill>
                  <a:srgbClr val="000000"/>
                </a:solidFill>
                <a:latin typeface="+mn-lt"/>
              </a:rPr>
              <a:t>, which she is finding hard. </a:t>
            </a:r>
            <a:endParaRPr lang="en-US" sz="1800" i="1" dirty="0">
              <a:solidFill>
                <a:srgbClr val="000000"/>
              </a:solidFill>
              <a:latin typeface="+mn-lt"/>
            </a:endParaRPr>
          </a:p>
        </p:txBody>
      </p:sp>
      <p:sp>
        <p:nvSpPr>
          <p:cNvPr id="4" name="TextBox 3">
            <a:extLst>
              <a:ext uri="{FF2B5EF4-FFF2-40B4-BE49-F238E27FC236}">
                <a16:creationId xmlns:a16="http://schemas.microsoft.com/office/drawing/2014/main" id="{A1A6843E-54CA-5245-8742-EF5ADB827674}"/>
              </a:ext>
            </a:extLst>
          </p:cNvPr>
          <p:cNvSpPr txBox="1"/>
          <p:nvPr/>
        </p:nvSpPr>
        <p:spPr>
          <a:xfrm>
            <a:off x="623888" y="5143500"/>
            <a:ext cx="5408612" cy="1446213"/>
          </a:xfrm>
          <a:prstGeom prst="rect">
            <a:avLst/>
          </a:prstGeom>
          <a:noFill/>
        </p:spPr>
        <p:txBody>
          <a:bodyPr>
            <a:spAutoFit/>
          </a:bodyPr>
          <a:lstStyle/>
          <a:p>
            <a:pPr marL="342900" indent="-342900">
              <a:buFont typeface="Arial" panose="020B0604020202020204" pitchFamily="34" charset="0"/>
              <a:buChar char="•"/>
              <a:defRPr/>
            </a:pPr>
            <a:r>
              <a:rPr lang="en-US" sz="2000" b="0" dirty="0">
                <a:solidFill>
                  <a:srgbClr val="000000"/>
                </a:solidFill>
                <a:latin typeface="+mn-lt"/>
              </a:rPr>
              <a:t>As a </a:t>
            </a:r>
            <a:r>
              <a:rPr lang="en-US" sz="2000" dirty="0">
                <a:solidFill>
                  <a:srgbClr val="000000"/>
                </a:solidFill>
                <a:latin typeface="+mn-lt"/>
              </a:rPr>
              <a:t>parent/teacher</a:t>
            </a:r>
            <a:r>
              <a:rPr lang="en-US" sz="2000" b="0" dirty="0">
                <a:solidFill>
                  <a:srgbClr val="000000"/>
                </a:solidFill>
                <a:latin typeface="+mn-lt"/>
              </a:rPr>
              <a:t> what would you encourage Emily to do in this situation?</a:t>
            </a:r>
          </a:p>
          <a:p>
            <a:pPr marL="342900" indent="-342900">
              <a:buFont typeface="Arial" panose="020B0604020202020204" pitchFamily="34" charset="0"/>
              <a:buChar char="•"/>
              <a:defRPr/>
            </a:pPr>
            <a:r>
              <a:rPr lang="en-US" sz="2000" b="0" dirty="0">
                <a:solidFill>
                  <a:srgbClr val="000000"/>
                </a:solidFill>
                <a:latin typeface="+mn-lt"/>
              </a:rPr>
              <a:t>Which </a:t>
            </a:r>
            <a:r>
              <a:rPr lang="en-US" sz="2000" dirty="0">
                <a:solidFill>
                  <a:srgbClr val="000000"/>
                </a:solidFill>
                <a:latin typeface="+mn-lt"/>
              </a:rPr>
              <a:t>virtues</a:t>
            </a:r>
            <a:r>
              <a:rPr lang="en-US" sz="2000" b="0" dirty="0">
                <a:solidFill>
                  <a:srgbClr val="000000"/>
                </a:solidFill>
                <a:latin typeface="+mn-lt"/>
              </a:rPr>
              <a:t> are in conflict here?</a:t>
            </a:r>
          </a:p>
          <a:p>
            <a:pPr>
              <a:defRPr/>
            </a:pPr>
            <a:endParaRPr lang="en-US" dirty="0"/>
          </a:p>
        </p:txBody>
      </p:sp>
      <p:sp>
        <p:nvSpPr>
          <p:cNvPr id="7" name="Title 1">
            <a:extLst>
              <a:ext uri="{FF2B5EF4-FFF2-40B4-BE49-F238E27FC236}">
                <a16:creationId xmlns:a16="http://schemas.microsoft.com/office/drawing/2014/main" id="{6099BB5D-B49E-8E4E-BF99-D1BDAA23BB58}"/>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11</a:t>
            </a:r>
          </a:p>
        </p:txBody>
      </p:sp>
      <p:pic>
        <p:nvPicPr>
          <p:cNvPr id="13317" name="Picture 5">
            <a:extLst>
              <a:ext uri="{FF2B5EF4-FFF2-40B4-BE49-F238E27FC236}">
                <a16:creationId xmlns:a16="http://schemas.microsoft.com/office/drawing/2014/main" id="{AC76B5EE-5B63-974D-82DF-2FAA70C79602}"/>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6311900" y="1557338"/>
            <a:ext cx="54800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24B17A3C-15C2-3E47-B248-F083ED478CD6}"/>
              </a:ext>
            </a:extLst>
          </p:cNvPr>
          <p:cNvSpPr>
            <a:spLocks noGrp="1" noChangeArrowheads="1"/>
          </p:cNvSpPr>
          <p:nvPr>
            <p:ph type="title"/>
          </p:nvPr>
        </p:nvSpPr>
        <p:spPr>
          <a:xfrm>
            <a:off x="550863" y="476250"/>
            <a:ext cx="10363200"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Moral Dilemmas: 2</a:t>
            </a:r>
            <a:endParaRPr lang="en-US" altLang="en-US">
              <a:latin typeface="Georgia" panose="02040502050405020303" pitchFamily="18" charset="0"/>
              <a:ea typeface="ＭＳ Ｐゴシック" panose="020B0600070205080204" pitchFamily="34" charset="-128"/>
              <a:cs typeface="Georgia" panose="02040502050405020303" pitchFamily="18" charset="0"/>
            </a:endParaRPr>
          </a:p>
        </p:txBody>
      </p:sp>
      <p:sp>
        <p:nvSpPr>
          <p:cNvPr id="3" name="TextBox 2">
            <a:extLst>
              <a:ext uri="{FF2B5EF4-FFF2-40B4-BE49-F238E27FC236}">
                <a16:creationId xmlns:a16="http://schemas.microsoft.com/office/drawing/2014/main" id="{AF41A57D-C106-8544-A377-3A425B703807}"/>
              </a:ext>
            </a:extLst>
          </p:cNvPr>
          <p:cNvSpPr txBox="1"/>
          <p:nvPr/>
        </p:nvSpPr>
        <p:spPr>
          <a:xfrm>
            <a:off x="623888" y="1514475"/>
            <a:ext cx="10801350" cy="3338513"/>
          </a:xfrm>
          <a:prstGeom prst="rect">
            <a:avLst/>
          </a:prstGeom>
          <a:solidFill>
            <a:srgbClr val="E8B3D1"/>
          </a:solidFill>
        </p:spPr>
        <p:txBody>
          <a:bodyPr lIns="144000" tIns="144000" rIns="144000" bIns="144000">
            <a:spAutoFit/>
          </a:bodyPr>
          <a:lstStyle/>
          <a:p>
            <a:pPr>
              <a:defRPr/>
            </a:pPr>
            <a:r>
              <a:rPr lang="en-US" sz="1800" b="0" i="1" dirty="0">
                <a:solidFill>
                  <a:srgbClr val="000000"/>
                </a:solidFill>
                <a:latin typeface="+mn-lt"/>
              </a:rPr>
              <a:t>Daniel is part of a Snapchat group with a bunch of his friends in the same year at school. The focus of the group is usually on the recent football results and games they are all playing online. </a:t>
            </a:r>
            <a:br>
              <a:rPr lang="en-US" sz="1800" b="0" i="1" dirty="0">
                <a:solidFill>
                  <a:srgbClr val="000000"/>
                </a:solidFill>
                <a:latin typeface="+mn-lt"/>
              </a:rPr>
            </a:br>
            <a:endParaRPr lang="en-US" sz="1800" b="0" i="1" dirty="0">
              <a:solidFill>
                <a:srgbClr val="000000"/>
              </a:solidFill>
              <a:latin typeface="+mn-lt"/>
            </a:endParaRPr>
          </a:p>
          <a:p>
            <a:pPr>
              <a:defRPr/>
            </a:pPr>
            <a:r>
              <a:rPr lang="en-US" sz="1800" b="0" i="1" dirty="0">
                <a:solidFill>
                  <a:srgbClr val="000000"/>
                </a:solidFill>
                <a:latin typeface="+mn-lt"/>
              </a:rPr>
              <a:t>More recently, a new student called Jeevan has been added to the group, and a number of Daniel’s friends have started to post unpleasant and aggressive messages towards Jeevan. They have also made their identities anonymous using a new feature of the app. </a:t>
            </a:r>
          </a:p>
          <a:p>
            <a:pPr>
              <a:defRPr/>
            </a:pPr>
            <a:endParaRPr lang="en-US" sz="1800" b="0" i="1" dirty="0">
              <a:solidFill>
                <a:srgbClr val="000000"/>
              </a:solidFill>
              <a:latin typeface="+mn-lt"/>
            </a:endParaRPr>
          </a:p>
          <a:p>
            <a:pPr>
              <a:defRPr/>
            </a:pPr>
            <a:r>
              <a:rPr lang="en-US" sz="1800" b="0" i="1" dirty="0">
                <a:solidFill>
                  <a:srgbClr val="000000"/>
                </a:solidFill>
                <a:latin typeface="+mn-lt"/>
              </a:rPr>
              <a:t>Jeevan’s parents have made a formal complaint to the school and asked them to find out who has been posting the threatening messages. Daniel has been asked to see the Head of Year (being one of the group members) about this. Daniel thinks he knows which of the group have sent the messages, but he isn’t 100% sure. He also doesn’t want to get his friends into trouble.</a:t>
            </a:r>
            <a:endParaRPr lang="en-US" sz="1800" i="1" dirty="0">
              <a:solidFill>
                <a:srgbClr val="000000"/>
              </a:solidFill>
              <a:latin typeface="+mn-lt"/>
            </a:endParaRPr>
          </a:p>
        </p:txBody>
      </p:sp>
      <p:sp>
        <p:nvSpPr>
          <p:cNvPr id="5" name="TextBox 4">
            <a:extLst>
              <a:ext uri="{FF2B5EF4-FFF2-40B4-BE49-F238E27FC236}">
                <a16:creationId xmlns:a16="http://schemas.microsoft.com/office/drawing/2014/main" id="{045CD726-5C76-144A-90D5-C4799D310B8E}"/>
              </a:ext>
            </a:extLst>
          </p:cNvPr>
          <p:cNvSpPr txBox="1"/>
          <p:nvPr/>
        </p:nvSpPr>
        <p:spPr>
          <a:xfrm>
            <a:off x="623888" y="5167313"/>
            <a:ext cx="9648825" cy="1447800"/>
          </a:xfrm>
          <a:prstGeom prst="rect">
            <a:avLst/>
          </a:prstGeom>
          <a:noFill/>
        </p:spPr>
        <p:txBody>
          <a:bodyPr>
            <a:spAutoFit/>
          </a:bodyPr>
          <a:lstStyle/>
          <a:p>
            <a:pPr marL="342900" indent="-342900">
              <a:buFont typeface="Arial" panose="020B0604020202020204" pitchFamily="34" charset="0"/>
              <a:buChar char="•"/>
              <a:defRPr/>
            </a:pPr>
            <a:r>
              <a:rPr lang="en-US" sz="2000" b="0" dirty="0">
                <a:solidFill>
                  <a:srgbClr val="000000"/>
                </a:solidFill>
                <a:latin typeface="+mn-lt"/>
              </a:rPr>
              <a:t>As a </a:t>
            </a:r>
            <a:r>
              <a:rPr lang="en-US" sz="2000" dirty="0">
                <a:solidFill>
                  <a:srgbClr val="000000"/>
                </a:solidFill>
                <a:latin typeface="+mn-lt"/>
              </a:rPr>
              <a:t>parent/teacher</a:t>
            </a:r>
            <a:r>
              <a:rPr lang="en-US" sz="2000" b="0" dirty="0">
                <a:solidFill>
                  <a:srgbClr val="000000"/>
                </a:solidFill>
                <a:latin typeface="+mn-lt"/>
              </a:rPr>
              <a:t> what would you encourage Daniel to do in this situation?</a:t>
            </a:r>
          </a:p>
          <a:p>
            <a:pPr marL="342900" indent="-342900">
              <a:buFont typeface="Arial" panose="020B0604020202020204" pitchFamily="34" charset="0"/>
              <a:buChar char="•"/>
              <a:defRPr/>
            </a:pPr>
            <a:r>
              <a:rPr lang="en-US" sz="2000" b="0" dirty="0">
                <a:solidFill>
                  <a:srgbClr val="000000"/>
                </a:solidFill>
                <a:latin typeface="+mn-lt"/>
              </a:rPr>
              <a:t>Why is this a </a:t>
            </a:r>
            <a:r>
              <a:rPr lang="en-US" sz="2000" dirty="0">
                <a:solidFill>
                  <a:srgbClr val="000000"/>
                </a:solidFill>
                <a:latin typeface="+mn-lt"/>
              </a:rPr>
              <a:t>difficult decision</a:t>
            </a:r>
            <a:r>
              <a:rPr lang="en-US" sz="2000" b="0" dirty="0">
                <a:solidFill>
                  <a:srgbClr val="000000"/>
                </a:solidFill>
                <a:latin typeface="+mn-lt"/>
              </a:rPr>
              <a:t> for Daniel?</a:t>
            </a:r>
          </a:p>
          <a:p>
            <a:pPr marL="342900" indent="-342900">
              <a:buFont typeface="Arial" panose="020B0604020202020204" pitchFamily="34" charset="0"/>
              <a:buChar char="•"/>
              <a:defRPr/>
            </a:pPr>
            <a:r>
              <a:rPr lang="en-US" sz="2000" b="0" dirty="0">
                <a:solidFill>
                  <a:srgbClr val="000000"/>
                </a:solidFill>
                <a:latin typeface="+mn-lt"/>
              </a:rPr>
              <a:t>Which </a:t>
            </a:r>
            <a:r>
              <a:rPr lang="en-US" sz="2000" dirty="0">
                <a:solidFill>
                  <a:srgbClr val="000000"/>
                </a:solidFill>
                <a:latin typeface="+mn-lt"/>
              </a:rPr>
              <a:t>virtues </a:t>
            </a:r>
            <a:r>
              <a:rPr lang="en-US" sz="2000" b="0" dirty="0">
                <a:solidFill>
                  <a:srgbClr val="000000"/>
                </a:solidFill>
                <a:latin typeface="+mn-lt"/>
              </a:rPr>
              <a:t>is Daniel having to balance here?</a:t>
            </a:r>
          </a:p>
          <a:p>
            <a:pPr>
              <a:defRPr/>
            </a:pPr>
            <a:endParaRPr lang="en-US" dirty="0"/>
          </a:p>
        </p:txBody>
      </p:sp>
      <p:sp>
        <p:nvSpPr>
          <p:cNvPr id="6" name="Title 1">
            <a:extLst>
              <a:ext uri="{FF2B5EF4-FFF2-40B4-BE49-F238E27FC236}">
                <a16:creationId xmlns:a16="http://schemas.microsoft.com/office/drawing/2014/main" id="{5E47A274-EAC0-3D4F-8E8C-D0216303C2B1}"/>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35268612-B895-034C-AC29-0D3BCA6C817C}"/>
              </a:ext>
            </a:extLst>
          </p:cNvPr>
          <p:cNvSpPr>
            <a:spLocks noGrp="1" noChangeArrowheads="1"/>
          </p:cNvSpPr>
          <p:nvPr>
            <p:ph type="title"/>
          </p:nvPr>
        </p:nvSpPr>
        <p:spPr>
          <a:xfrm>
            <a:off x="528638" y="476250"/>
            <a:ext cx="10363200" cy="1143000"/>
          </a:xfrm>
        </p:spPr>
        <p:txBody>
          <a:bodyPr/>
          <a:lstStyle/>
          <a:p>
            <a:r>
              <a:rPr lang="en-US" altLang="en-US" b="1">
                <a:solidFill>
                  <a:srgbClr val="BF267E"/>
                </a:solidFill>
                <a:latin typeface="Georgia" panose="02040502050405020303" pitchFamily="18" charset="0"/>
                <a:ea typeface="ＭＳ Ｐゴシック" panose="020B0600070205080204" pitchFamily="34" charset="-128"/>
                <a:cs typeface="Georgia" panose="02040502050405020303" pitchFamily="18" charset="0"/>
              </a:rPr>
              <a:t>Evaluation</a:t>
            </a:r>
          </a:p>
        </p:txBody>
      </p:sp>
      <p:sp>
        <p:nvSpPr>
          <p:cNvPr id="3" name="Content Placeholder 2">
            <a:extLst>
              <a:ext uri="{FF2B5EF4-FFF2-40B4-BE49-F238E27FC236}">
                <a16:creationId xmlns:a16="http://schemas.microsoft.com/office/drawing/2014/main" id="{687EDD1D-A6DA-E045-8504-4B6F827C405E}"/>
              </a:ext>
            </a:extLst>
          </p:cNvPr>
          <p:cNvSpPr>
            <a:spLocks noGrp="1"/>
          </p:cNvSpPr>
          <p:nvPr>
            <p:ph idx="1"/>
          </p:nvPr>
        </p:nvSpPr>
        <p:spPr>
          <a:xfrm>
            <a:off x="528638" y="1844675"/>
            <a:ext cx="10363200" cy="3960813"/>
          </a:xfrm>
        </p:spPr>
        <p:txBody>
          <a:bodyPr/>
          <a:lstStyle/>
          <a:p>
            <a:pPr marL="0" indent="0">
              <a:buFont typeface="Wingdings" pitchFamily="2" charset="2"/>
              <a:buNone/>
              <a:defRPr/>
            </a:pPr>
            <a:r>
              <a:rPr lang="en-US" sz="2400" dirty="0">
                <a:solidFill>
                  <a:srgbClr val="000000"/>
                </a:solidFill>
              </a:rPr>
              <a:t>Has this workshop been useful?</a:t>
            </a:r>
          </a:p>
          <a:p>
            <a:pPr>
              <a:defRPr/>
            </a:pPr>
            <a:endParaRPr lang="en-US" sz="2400" dirty="0">
              <a:solidFill>
                <a:srgbClr val="000000"/>
              </a:solidFill>
            </a:endParaRPr>
          </a:p>
          <a:p>
            <a:pPr marL="0" indent="0">
              <a:buFont typeface="Wingdings" pitchFamily="2" charset="2"/>
              <a:buNone/>
              <a:defRPr/>
            </a:pPr>
            <a:r>
              <a:rPr lang="en-US" sz="2400" dirty="0">
                <a:solidFill>
                  <a:srgbClr val="000000"/>
                </a:solidFill>
              </a:rPr>
              <a:t>Where do we go from here?</a:t>
            </a:r>
          </a:p>
          <a:p>
            <a:pPr>
              <a:defRPr/>
            </a:pPr>
            <a:endParaRPr lang="en-US" sz="2400" dirty="0">
              <a:solidFill>
                <a:srgbClr val="000000"/>
              </a:solidFill>
            </a:endParaRPr>
          </a:p>
          <a:p>
            <a:pPr marL="0" indent="0">
              <a:buFont typeface="Wingdings" pitchFamily="2" charset="2"/>
              <a:buNone/>
              <a:defRPr/>
            </a:pPr>
            <a:r>
              <a:rPr lang="en-US" sz="2400" dirty="0">
                <a:solidFill>
                  <a:srgbClr val="000000"/>
                </a:solidFill>
              </a:rPr>
              <a:t>How can we continue working together in the future?</a:t>
            </a:r>
            <a:endParaRPr lang="en-US" sz="2400" dirty="0"/>
          </a:p>
          <a:p>
            <a:pPr>
              <a:defRPr/>
            </a:pPr>
            <a:endParaRPr lang="en-US" dirty="0"/>
          </a:p>
        </p:txBody>
      </p:sp>
      <p:sp>
        <p:nvSpPr>
          <p:cNvPr id="5" name="Title 1">
            <a:extLst>
              <a:ext uri="{FF2B5EF4-FFF2-40B4-BE49-F238E27FC236}">
                <a16:creationId xmlns:a16="http://schemas.microsoft.com/office/drawing/2014/main" id="{5C5E9615-1F44-A445-8276-7DD43CDE1BA0}"/>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FFB679B6-7FBB-E64B-9D79-36A84ED6E331}"/>
              </a:ext>
            </a:extLst>
          </p:cNvPr>
          <p:cNvSpPr>
            <a:spLocks noGrp="1" noChangeArrowheads="1"/>
          </p:cNvSpPr>
          <p:nvPr>
            <p:ph type="title"/>
          </p:nvPr>
        </p:nvSpPr>
        <p:spPr>
          <a:xfrm>
            <a:off x="528638" y="476250"/>
            <a:ext cx="10363200" cy="1143000"/>
          </a:xfrm>
        </p:spPr>
        <p:txBody>
          <a:bodyPr/>
          <a:lstStyle/>
          <a:p>
            <a:r>
              <a:rPr lang="en-US" altLang="en-US" b="1">
                <a:solidFill>
                  <a:srgbClr val="BF267E"/>
                </a:solidFill>
                <a:latin typeface="Georgia" panose="02040502050405020303" pitchFamily="18" charset="0"/>
                <a:ea typeface="ＭＳ Ｐゴシック" panose="020B0600070205080204" pitchFamily="34" charset="-128"/>
                <a:cs typeface="Georgia" panose="02040502050405020303" pitchFamily="18" charset="0"/>
              </a:rPr>
              <a:t>Purpose of the Workshop</a:t>
            </a:r>
          </a:p>
        </p:txBody>
      </p:sp>
      <p:sp>
        <p:nvSpPr>
          <p:cNvPr id="7170" name="Content Placeholder 2">
            <a:extLst>
              <a:ext uri="{FF2B5EF4-FFF2-40B4-BE49-F238E27FC236}">
                <a16:creationId xmlns:a16="http://schemas.microsoft.com/office/drawing/2014/main" id="{BCB2DEE3-C8C7-1347-85C3-65B69921C799}"/>
              </a:ext>
            </a:extLst>
          </p:cNvPr>
          <p:cNvSpPr>
            <a:spLocks noGrp="1" noChangeArrowheads="1"/>
          </p:cNvSpPr>
          <p:nvPr>
            <p:ph idx="1"/>
          </p:nvPr>
        </p:nvSpPr>
        <p:spPr>
          <a:xfrm>
            <a:off x="528638" y="1844675"/>
            <a:ext cx="10363200" cy="3960813"/>
          </a:xfrm>
        </p:spPr>
        <p:txBody>
          <a:bodyPr/>
          <a:lstStyle/>
          <a:p>
            <a:pPr marL="0" indent="0">
              <a:buFont typeface="Wingdings" pitchFamily="2" charset="2"/>
              <a:buNone/>
              <a:defRPr/>
            </a:pPr>
            <a:r>
              <a:rPr lang="en-GB" sz="2400" dirty="0">
                <a:solidFill>
                  <a:srgbClr val="000000"/>
                </a:solidFill>
              </a:rPr>
              <a:t>To provide an opportunity for </a:t>
            </a:r>
            <a:r>
              <a:rPr lang="en-GB" sz="2400" b="1" dirty="0">
                <a:solidFill>
                  <a:srgbClr val="000000"/>
                </a:solidFill>
              </a:rPr>
              <a:t>parents and teachers</a:t>
            </a:r>
            <a:r>
              <a:rPr lang="en-GB" sz="2400" dirty="0">
                <a:solidFill>
                  <a:srgbClr val="000000"/>
                </a:solidFill>
              </a:rPr>
              <a:t> to </a:t>
            </a:r>
            <a:br>
              <a:rPr lang="en-GB" sz="2400" dirty="0">
                <a:solidFill>
                  <a:srgbClr val="000000"/>
                </a:solidFill>
              </a:rPr>
            </a:br>
            <a:r>
              <a:rPr lang="en-GB" sz="2400" dirty="0">
                <a:solidFill>
                  <a:srgbClr val="000000"/>
                </a:solidFill>
              </a:rPr>
              <a:t>talk about </a:t>
            </a:r>
            <a:r>
              <a:rPr lang="en-GB" sz="2400" b="1" dirty="0">
                <a:solidFill>
                  <a:srgbClr val="000000"/>
                </a:solidFill>
              </a:rPr>
              <a:t>character development</a:t>
            </a:r>
            <a:r>
              <a:rPr lang="en-GB" sz="2400" dirty="0">
                <a:solidFill>
                  <a:srgbClr val="000000"/>
                </a:solidFill>
              </a:rPr>
              <a:t> in young people.</a:t>
            </a:r>
            <a:endParaRPr lang="en-GB" sz="2400" dirty="0"/>
          </a:p>
          <a:p>
            <a:pPr>
              <a:defRPr/>
            </a:pPr>
            <a:endParaRPr lang="en-US" altLang="en-US" dirty="0">
              <a:ea typeface="ＭＳ Ｐゴシック" panose="020B0600070205080204" pitchFamily="34" charset="-128"/>
            </a:endParaRPr>
          </a:p>
        </p:txBody>
      </p:sp>
      <p:sp>
        <p:nvSpPr>
          <p:cNvPr id="5" name="Title 1">
            <a:extLst>
              <a:ext uri="{FF2B5EF4-FFF2-40B4-BE49-F238E27FC236}">
                <a16:creationId xmlns:a16="http://schemas.microsoft.com/office/drawing/2014/main" id="{6E1C0A4D-C11E-9C41-A868-8FEA7CEF95AA}"/>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1D4556E1-7E0F-F141-80EF-745DF02A8F8E}"/>
              </a:ext>
            </a:extLst>
          </p:cNvPr>
          <p:cNvSpPr>
            <a:spLocks noGrp="1" noChangeArrowheads="1"/>
          </p:cNvSpPr>
          <p:nvPr>
            <p:ph type="title"/>
          </p:nvPr>
        </p:nvSpPr>
        <p:spPr>
          <a:xfrm>
            <a:off x="528638" y="476250"/>
            <a:ext cx="10363200" cy="1143000"/>
          </a:xfrm>
        </p:spPr>
        <p:txBody>
          <a:bodyPr/>
          <a:lstStyle/>
          <a:p>
            <a:r>
              <a:rPr lang="en-US" altLang="en-US" b="1">
                <a:solidFill>
                  <a:srgbClr val="BF267E"/>
                </a:solidFill>
                <a:latin typeface="Georgia" panose="02040502050405020303" pitchFamily="18" charset="0"/>
                <a:ea typeface="ＭＳ Ｐゴシック" panose="020B0600070205080204" pitchFamily="34" charset="-128"/>
                <a:cs typeface="Georgia" panose="02040502050405020303" pitchFamily="18" charset="0"/>
              </a:rPr>
              <a:t>Goals for Today’s Workshop</a:t>
            </a:r>
          </a:p>
        </p:txBody>
      </p:sp>
      <p:sp>
        <p:nvSpPr>
          <p:cNvPr id="8194" name="Content Placeholder 2">
            <a:extLst>
              <a:ext uri="{FF2B5EF4-FFF2-40B4-BE49-F238E27FC236}">
                <a16:creationId xmlns:a16="http://schemas.microsoft.com/office/drawing/2014/main" id="{CEE40DDE-A4EC-0246-997A-5C875EF68755}"/>
              </a:ext>
            </a:extLst>
          </p:cNvPr>
          <p:cNvSpPr>
            <a:spLocks noGrp="1" noChangeArrowheads="1"/>
          </p:cNvSpPr>
          <p:nvPr>
            <p:ph idx="1"/>
          </p:nvPr>
        </p:nvSpPr>
        <p:spPr>
          <a:xfrm>
            <a:off x="528638" y="1844675"/>
            <a:ext cx="10363200" cy="3887788"/>
          </a:xfrm>
        </p:spPr>
        <p:txBody>
          <a:bodyPr/>
          <a:lstStyle/>
          <a:p>
            <a:pPr marL="0" indent="0">
              <a:buFont typeface="Wingdings" pitchFamily="2" charset="2"/>
              <a:buNone/>
              <a:defRPr/>
            </a:pPr>
            <a:r>
              <a:rPr lang="en-US" sz="2400" dirty="0">
                <a:solidFill>
                  <a:srgbClr val="000000"/>
                </a:solidFill>
              </a:rPr>
              <a:t>What would </a:t>
            </a:r>
            <a:r>
              <a:rPr lang="en-US" sz="2400" b="1" dirty="0">
                <a:solidFill>
                  <a:srgbClr val="000000"/>
                </a:solidFill>
              </a:rPr>
              <a:t>you</a:t>
            </a:r>
            <a:r>
              <a:rPr lang="en-US" sz="2400" dirty="0">
                <a:solidFill>
                  <a:srgbClr val="000000"/>
                </a:solidFill>
              </a:rPr>
              <a:t> like to get out of today’s workshop?</a:t>
            </a:r>
          </a:p>
          <a:p>
            <a:pPr>
              <a:defRPr/>
            </a:pPr>
            <a:endParaRPr lang="en-US" sz="2400" dirty="0">
              <a:solidFill>
                <a:srgbClr val="000000"/>
              </a:solidFill>
            </a:endParaRPr>
          </a:p>
          <a:p>
            <a:pPr marL="0" indent="0">
              <a:buFont typeface="Wingdings" pitchFamily="2" charset="2"/>
              <a:buNone/>
              <a:defRPr/>
            </a:pPr>
            <a:r>
              <a:rPr lang="en-US" sz="2400" dirty="0">
                <a:solidFill>
                  <a:srgbClr val="000000"/>
                </a:solidFill>
              </a:rPr>
              <a:t>Write your answer on a sticky note.</a:t>
            </a:r>
            <a:endParaRPr lang="en-US" sz="2400" dirty="0"/>
          </a:p>
          <a:p>
            <a:pPr>
              <a:defRPr/>
            </a:pPr>
            <a:endParaRPr lang="en-US" altLang="en-US" dirty="0">
              <a:ea typeface="ＭＳ Ｐゴシック" panose="020B0600070205080204" pitchFamily="34" charset="-128"/>
            </a:endParaRPr>
          </a:p>
        </p:txBody>
      </p:sp>
      <p:pic>
        <p:nvPicPr>
          <p:cNvPr id="5123" name="Picture 2">
            <a:extLst>
              <a:ext uri="{FF2B5EF4-FFF2-40B4-BE49-F238E27FC236}">
                <a16:creationId xmlns:a16="http://schemas.microsoft.com/office/drawing/2014/main" id="{290DC7EC-17D0-B44D-AF68-35C6C39613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74810">
            <a:off x="8347075" y="1000125"/>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5BC834A-EAFB-2343-8A63-66B999C14E59}"/>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09DB0C50-FCD0-194A-B4E4-52606704EC4D}"/>
              </a:ext>
            </a:extLst>
          </p:cNvPr>
          <p:cNvSpPr>
            <a:spLocks noGrp="1" noChangeArrowheads="1"/>
          </p:cNvSpPr>
          <p:nvPr>
            <p:ph type="title"/>
          </p:nvPr>
        </p:nvSpPr>
        <p:spPr>
          <a:xfrm>
            <a:off x="528638" y="476250"/>
            <a:ext cx="10363200"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Key Definitions</a:t>
            </a:r>
          </a:p>
        </p:txBody>
      </p:sp>
      <p:sp>
        <p:nvSpPr>
          <p:cNvPr id="3" name="Content Placeholder 2">
            <a:extLst>
              <a:ext uri="{FF2B5EF4-FFF2-40B4-BE49-F238E27FC236}">
                <a16:creationId xmlns:a16="http://schemas.microsoft.com/office/drawing/2014/main" id="{30A2D58E-09B1-1947-9019-DEA9A4087E61}"/>
              </a:ext>
            </a:extLst>
          </p:cNvPr>
          <p:cNvSpPr>
            <a:spLocks noGrp="1"/>
          </p:cNvSpPr>
          <p:nvPr>
            <p:ph idx="1"/>
          </p:nvPr>
        </p:nvSpPr>
        <p:spPr>
          <a:xfrm>
            <a:off x="528638" y="1844675"/>
            <a:ext cx="5927725" cy="3887788"/>
          </a:xfrm>
        </p:spPr>
        <p:txBody>
          <a:bodyPr/>
          <a:lstStyle/>
          <a:p>
            <a:pPr marL="0" indent="0">
              <a:buFont typeface="Wingdings" pitchFamily="2" charset="2"/>
              <a:buNone/>
              <a:defRPr/>
            </a:pPr>
            <a:r>
              <a:rPr lang="en-US" sz="2400" b="1" dirty="0">
                <a:solidFill>
                  <a:srgbClr val="000000"/>
                </a:solidFill>
              </a:rPr>
              <a:t>Virtues: </a:t>
            </a:r>
            <a:r>
              <a:rPr lang="en-US" sz="2400" dirty="0">
                <a:solidFill>
                  <a:srgbClr val="000000"/>
                </a:solidFill>
              </a:rPr>
              <a:t>positive, personal strengths.</a:t>
            </a:r>
          </a:p>
          <a:p>
            <a:pPr marL="0" indent="0">
              <a:buFont typeface="Wingdings" pitchFamily="2" charset="2"/>
              <a:buNone/>
              <a:defRPr/>
            </a:pPr>
            <a:endParaRPr lang="en-US" sz="2400" dirty="0">
              <a:solidFill>
                <a:srgbClr val="000000"/>
              </a:solidFill>
            </a:endParaRPr>
          </a:p>
          <a:p>
            <a:pPr marL="0" indent="0">
              <a:buFont typeface="Wingdings" pitchFamily="2" charset="2"/>
              <a:buNone/>
              <a:defRPr/>
            </a:pPr>
            <a:r>
              <a:rPr lang="en-US" sz="2400" b="1" dirty="0">
                <a:solidFill>
                  <a:srgbClr val="000000"/>
                </a:solidFill>
              </a:rPr>
              <a:t>Character: </a:t>
            </a:r>
            <a:r>
              <a:rPr lang="en-US" sz="2400" dirty="0">
                <a:solidFill>
                  <a:srgbClr val="000000"/>
                </a:solidFill>
              </a:rPr>
              <a:t>our own set of virtues that lead to appropriate moral action.</a:t>
            </a:r>
          </a:p>
          <a:p>
            <a:pPr marL="0" indent="0">
              <a:buFont typeface="Wingdings" pitchFamily="2" charset="2"/>
              <a:buNone/>
              <a:defRPr/>
            </a:pPr>
            <a:endParaRPr lang="en-US" sz="2400" dirty="0">
              <a:solidFill>
                <a:srgbClr val="000000"/>
              </a:solidFill>
            </a:endParaRPr>
          </a:p>
          <a:p>
            <a:pPr marL="0" indent="0">
              <a:buFont typeface="Wingdings" pitchFamily="2" charset="2"/>
              <a:buNone/>
              <a:defRPr/>
            </a:pPr>
            <a:r>
              <a:rPr lang="en-US" sz="2400" b="1" dirty="0">
                <a:solidFill>
                  <a:srgbClr val="000000"/>
                </a:solidFill>
              </a:rPr>
              <a:t>Character education: </a:t>
            </a:r>
            <a:r>
              <a:rPr lang="en-US" sz="2400" dirty="0">
                <a:solidFill>
                  <a:srgbClr val="000000"/>
                </a:solidFill>
              </a:rPr>
              <a:t>all activities in and outside of school that help students to develop these virtues.</a:t>
            </a:r>
            <a:endParaRPr lang="en-US" sz="2400" dirty="0"/>
          </a:p>
          <a:p>
            <a:pPr>
              <a:defRPr/>
            </a:pPr>
            <a:endParaRPr lang="en-US" dirty="0"/>
          </a:p>
        </p:txBody>
      </p:sp>
      <p:sp>
        <p:nvSpPr>
          <p:cNvPr id="6" name="Title 1">
            <a:extLst>
              <a:ext uri="{FF2B5EF4-FFF2-40B4-BE49-F238E27FC236}">
                <a16:creationId xmlns:a16="http://schemas.microsoft.com/office/drawing/2014/main" id="{D98A40CB-D525-8647-B619-99DA4DB41337}"/>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7D81DAEB-613A-8B42-A432-4A804E6FB234}"/>
              </a:ext>
            </a:extLst>
          </p:cNvPr>
          <p:cNvSpPr>
            <a:spLocks noGrp="1" noChangeArrowheads="1"/>
          </p:cNvSpPr>
          <p:nvPr>
            <p:ph type="title"/>
          </p:nvPr>
        </p:nvSpPr>
        <p:spPr>
          <a:xfrm>
            <a:off x="528638" y="476250"/>
            <a:ext cx="6359525"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What Matters Most?</a:t>
            </a:r>
          </a:p>
        </p:txBody>
      </p:sp>
      <p:sp>
        <p:nvSpPr>
          <p:cNvPr id="3" name="Content Placeholder 2">
            <a:extLst>
              <a:ext uri="{FF2B5EF4-FFF2-40B4-BE49-F238E27FC236}">
                <a16:creationId xmlns:a16="http://schemas.microsoft.com/office/drawing/2014/main" id="{0790CEC6-8BA1-0F4F-ABE2-C3F763B9E0A6}"/>
              </a:ext>
            </a:extLst>
          </p:cNvPr>
          <p:cNvSpPr>
            <a:spLocks noGrp="1"/>
          </p:cNvSpPr>
          <p:nvPr>
            <p:ph idx="1"/>
          </p:nvPr>
        </p:nvSpPr>
        <p:spPr>
          <a:xfrm>
            <a:off x="528638" y="1773238"/>
            <a:ext cx="4846637" cy="3887787"/>
          </a:xfrm>
        </p:spPr>
        <p:txBody>
          <a:bodyPr/>
          <a:lstStyle/>
          <a:p>
            <a:pPr marL="0" indent="0">
              <a:buFont typeface="Wingdings" pitchFamily="2" charset="2"/>
              <a:buNone/>
              <a:defRPr/>
            </a:pPr>
            <a:r>
              <a:rPr lang="en-US" sz="2400" dirty="0">
                <a:solidFill>
                  <a:srgbClr val="000000"/>
                </a:solidFill>
              </a:rPr>
              <a:t>You have been given 9 characteristics or </a:t>
            </a:r>
            <a:r>
              <a:rPr lang="en-US" sz="2400" b="1" dirty="0">
                <a:solidFill>
                  <a:srgbClr val="000000"/>
                </a:solidFill>
              </a:rPr>
              <a:t>virtues</a:t>
            </a:r>
            <a:r>
              <a:rPr lang="en-US" sz="2400" dirty="0">
                <a:solidFill>
                  <a:srgbClr val="000000"/>
                </a:solidFill>
              </a:rPr>
              <a:t>.</a:t>
            </a:r>
          </a:p>
          <a:p>
            <a:pPr>
              <a:defRPr/>
            </a:pPr>
            <a:endParaRPr lang="en-US" sz="2400" dirty="0">
              <a:solidFill>
                <a:srgbClr val="000000"/>
              </a:solidFill>
            </a:endParaRPr>
          </a:p>
          <a:p>
            <a:pPr marL="0" indent="0">
              <a:buFont typeface="Wingdings" pitchFamily="2" charset="2"/>
              <a:buNone/>
              <a:defRPr/>
            </a:pPr>
            <a:r>
              <a:rPr lang="en-US" sz="2000" dirty="0">
                <a:solidFill>
                  <a:srgbClr val="000000"/>
                </a:solidFill>
              </a:rPr>
              <a:t>Which virtues do you value the most in your children/pupils?</a:t>
            </a:r>
          </a:p>
          <a:p>
            <a:pPr>
              <a:defRPr/>
            </a:pPr>
            <a:endParaRPr lang="en-US" sz="2000" dirty="0">
              <a:solidFill>
                <a:srgbClr val="000000"/>
              </a:solidFill>
            </a:endParaRPr>
          </a:p>
          <a:p>
            <a:pPr marL="0" indent="0">
              <a:buFont typeface="Wingdings" pitchFamily="2" charset="2"/>
              <a:buNone/>
              <a:defRPr/>
            </a:pPr>
            <a:r>
              <a:rPr lang="en-US" sz="2000" dirty="0">
                <a:solidFill>
                  <a:srgbClr val="000000"/>
                </a:solidFill>
              </a:rPr>
              <a:t>Rank them in a diamond shape, with the virtue you value the most at the top.</a:t>
            </a:r>
            <a:endParaRPr lang="en-US" sz="2000" dirty="0"/>
          </a:p>
          <a:p>
            <a:pPr>
              <a:defRPr/>
            </a:pPr>
            <a:endParaRPr lang="en-US" dirty="0"/>
          </a:p>
        </p:txBody>
      </p:sp>
      <p:sp>
        <p:nvSpPr>
          <p:cNvPr id="4" name="TextBox 3">
            <a:extLst>
              <a:ext uri="{FF2B5EF4-FFF2-40B4-BE49-F238E27FC236}">
                <a16:creationId xmlns:a16="http://schemas.microsoft.com/office/drawing/2014/main" id="{AD16DA20-6D24-7344-A645-95F34F87058A}"/>
              </a:ext>
            </a:extLst>
          </p:cNvPr>
          <p:cNvSpPr txBox="1"/>
          <p:nvPr/>
        </p:nvSpPr>
        <p:spPr>
          <a:xfrm>
            <a:off x="4367213" y="5911850"/>
            <a:ext cx="6911975" cy="954088"/>
          </a:xfrm>
          <a:prstGeom prst="rect">
            <a:avLst/>
          </a:prstGeom>
          <a:noFill/>
        </p:spPr>
        <p:txBody>
          <a:bodyPr>
            <a:spAutoFit/>
          </a:bodyPr>
          <a:lstStyle/>
          <a:p>
            <a:pPr>
              <a:defRPr/>
            </a:pPr>
            <a:r>
              <a:rPr lang="en-US" sz="1400" b="0" dirty="0">
                <a:solidFill>
                  <a:schemeClr val="bg1"/>
                </a:solidFill>
                <a:latin typeface="+mn-lt"/>
              </a:rPr>
              <a:t>‘Diamond 9’ template idea from </a:t>
            </a:r>
            <a:r>
              <a:rPr lang="en-US" sz="1400" b="0" dirty="0" err="1">
                <a:solidFill>
                  <a:schemeClr val="bg1"/>
                </a:solidFill>
                <a:latin typeface="+mn-lt"/>
              </a:rPr>
              <a:t>TeachIt</a:t>
            </a:r>
            <a:r>
              <a:rPr lang="en-US" sz="1400" b="0" dirty="0">
                <a:solidFill>
                  <a:schemeClr val="bg1"/>
                </a:solidFill>
                <a:latin typeface="+mn-lt"/>
              </a:rPr>
              <a:t> (2006): </a:t>
            </a:r>
            <a:r>
              <a:rPr lang="en-US" sz="1400" b="0" dirty="0">
                <a:solidFill>
                  <a:srgbClr val="BF267E"/>
                </a:solidFill>
                <a:latin typeface="+mn-lt"/>
                <a:hlinkClick r:id="rId2"/>
              </a:rPr>
              <a:t>http://www.tigurl.org/images/tiged/docs/activities/1493.pdf</a:t>
            </a:r>
            <a:r>
              <a:rPr lang="en-US" sz="1400" b="0" dirty="0">
                <a:solidFill>
                  <a:srgbClr val="BF267E"/>
                </a:solidFill>
                <a:latin typeface="+mn-lt"/>
              </a:rPr>
              <a:t>  </a:t>
            </a:r>
            <a:r>
              <a:rPr lang="en-GB" sz="1000" b="0" dirty="0">
                <a:solidFill>
                  <a:schemeClr val="bg2"/>
                </a:solidFill>
                <a:latin typeface="+mn-lt"/>
              </a:rPr>
              <a:t>(Accessed: 1 May 2020)</a:t>
            </a:r>
            <a:endParaRPr lang="en-US" sz="1000" b="0" dirty="0">
              <a:solidFill>
                <a:schemeClr val="bg2"/>
              </a:solidFill>
              <a:latin typeface="+mn-lt"/>
            </a:endParaRPr>
          </a:p>
          <a:p>
            <a:pPr>
              <a:defRPr/>
            </a:pPr>
            <a:endParaRPr lang="en-US" dirty="0"/>
          </a:p>
        </p:txBody>
      </p:sp>
      <p:sp>
        <p:nvSpPr>
          <p:cNvPr id="7" name="Title 1">
            <a:extLst>
              <a:ext uri="{FF2B5EF4-FFF2-40B4-BE49-F238E27FC236}">
                <a16:creationId xmlns:a16="http://schemas.microsoft.com/office/drawing/2014/main" id="{D7A48AF0-6649-9243-A8DD-94AD248FE133}"/>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5</a:t>
            </a:r>
          </a:p>
        </p:txBody>
      </p:sp>
      <p:sp>
        <p:nvSpPr>
          <p:cNvPr id="8" name="Content Placeholder 2">
            <a:extLst>
              <a:ext uri="{FF2B5EF4-FFF2-40B4-BE49-F238E27FC236}">
                <a16:creationId xmlns:a16="http://schemas.microsoft.com/office/drawing/2014/main" id="{56AF8C83-9D33-AC40-8EC9-E372A8895F4E}"/>
              </a:ext>
            </a:extLst>
          </p:cNvPr>
          <p:cNvSpPr txBox="1">
            <a:spLocks/>
          </p:cNvSpPr>
          <p:nvPr/>
        </p:nvSpPr>
        <p:spPr bwMode="auto">
          <a:xfrm>
            <a:off x="8239125" y="1060450"/>
            <a:ext cx="1298575" cy="738188"/>
          </a:xfrm>
          <a:prstGeom prst="rect">
            <a:avLst/>
          </a:prstGeom>
          <a:solidFill>
            <a:schemeClr val="bg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1</a:t>
            </a:r>
          </a:p>
        </p:txBody>
      </p:sp>
      <p:sp>
        <p:nvSpPr>
          <p:cNvPr id="9" name="Content Placeholder 2">
            <a:extLst>
              <a:ext uri="{FF2B5EF4-FFF2-40B4-BE49-F238E27FC236}">
                <a16:creationId xmlns:a16="http://schemas.microsoft.com/office/drawing/2014/main" id="{E9EAC7B5-F88B-1B4C-9F66-D41B6AA27A10}"/>
              </a:ext>
            </a:extLst>
          </p:cNvPr>
          <p:cNvSpPr txBox="1">
            <a:spLocks/>
          </p:cNvSpPr>
          <p:nvPr/>
        </p:nvSpPr>
        <p:spPr bwMode="auto">
          <a:xfrm>
            <a:off x="7519988" y="1885950"/>
            <a:ext cx="1298575" cy="738188"/>
          </a:xfrm>
          <a:prstGeom prst="rect">
            <a:avLst/>
          </a:prstGeom>
          <a:solidFill>
            <a:schemeClr val="tx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2</a:t>
            </a:r>
          </a:p>
        </p:txBody>
      </p:sp>
      <p:sp>
        <p:nvSpPr>
          <p:cNvPr id="11" name="Content Placeholder 2">
            <a:extLst>
              <a:ext uri="{FF2B5EF4-FFF2-40B4-BE49-F238E27FC236}">
                <a16:creationId xmlns:a16="http://schemas.microsoft.com/office/drawing/2014/main" id="{DAC375EC-569B-B844-AC68-AF0A2268B776}"/>
              </a:ext>
            </a:extLst>
          </p:cNvPr>
          <p:cNvSpPr txBox="1">
            <a:spLocks/>
          </p:cNvSpPr>
          <p:nvPr/>
        </p:nvSpPr>
        <p:spPr bwMode="auto">
          <a:xfrm>
            <a:off x="8951913" y="1885950"/>
            <a:ext cx="1298575" cy="738188"/>
          </a:xfrm>
          <a:prstGeom prst="rect">
            <a:avLst/>
          </a:prstGeom>
          <a:solidFill>
            <a:schemeClr val="tx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2</a:t>
            </a:r>
          </a:p>
        </p:txBody>
      </p:sp>
      <p:sp>
        <p:nvSpPr>
          <p:cNvPr id="12" name="Content Placeholder 2">
            <a:extLst>
              <a:ext uri="{FF2B5EF4-FFF2-40B4-BE49-F238E27FC236}">
                <a16:creationId xmlns:a16="http://schemas.microsoft.com/office/drawing/2014/main" id="{CC0CD43D-3424-054A-B7FF-81AB3B747E53}"/>
              </a:ext>
            </a:extLst>
          </p:cNvPr>
          <p:cNvSpPr txBox="1">
            <a:spLocks/>
          </p:cNvSpPr>
          <p:nvPr/>
        </p:nvSpPr>
        <p:spPr bwMode="auto">
          <a:xfrm>
            <a:off x="6799263" y="2693988"/>
            <a:ext cx="1298575" cy="739775"/>
          </a:xfrm>
          <a:prstGeom prst="rect">
            <a:avLst/>
          </a:prstGeom>
          <a:solidFill>
            <a:schemeClr val="tx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3</a:t>
            </a:r>
          </a:p>
        </p:txBody>
      </p:sp>
      <p:sp>
        <p:nvSpPr>
          <p:cNvPr id="13" name="Content Placeholder 2">
            <a:extLst>
              <a:ext uri="{FF2B5EF4-FFF2-40B4-BE49-F238E27FC236}">
                <a16:creationId xmlns:a16="http://schemas.microsoft.com/office/drawing/2014/main" id="{295B737D-C297-FC4B-907D-A4E15AF95138}"/>
              </a:ext>
            </a:extLst>
          </p:cNvPr>
          <p:cNvSpPr txBox="1">
            <a:spLocks/>
          </p:cNvSpPr>
          <p:nvPr/>
        </p:nvSpPr>
        <p:spPr bwMode="auto">
          <a:xfrm>
            <a:off x="8231188" y="2693988"/>
            <a:ext cx="1298575" cy="739775"/>
          </a:xfrm>
          <a:prstGeom prst="rect">
            <a:avLst/>
          </a:prstGeom>
          <a:solidFill>
            <a:schemeClr val="tx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3</a:t>
            </a:r>
          </a:p>
        </p:txBody>
      </p:sp>
      <p:sp>
        <p:nvSpPr>
          <p:cNvPr id="14" name="Content Placeholder 2">
            <a:extLst>
              <a:ext uri="{FF2B5EF4-FFF2-40B4-BE49-F238E27FC236}">
                <a16:creationId xmlns:a16="http://schemas.microsoft.com/office/drawing/2014/main" id="{DFA99360-E252-654C-8600-EF3C2954B2AC}"/>
              </a:ext>
            </a:extLst>
          </p:cNvPr>
          <p:cNvSpPr txBox="1">
            <a:spLocks/>
          </p:cNvSpPr>
          <p:nvPr/>
        </p:nvSpPr>
        <p:spPr bwMode="auto">
          <a:xfrm>
            <a:off x="9625013" y="2693988"/>
            <a:ext cx="1298575" cy="739775"/>
          </a:xfrm>
          <a:prstGeom prst="rect">
            <a:avLst/>
          </a:prstGeom>
          <a:solidFill>
            <a:schemeClr val="tx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3</a:t>
            </a:r>
          </a:p>
        </p:txBody>
      </p:sp>
      <p:sp>
        <p:nvSpPr>
          <p:cNvPr id="15" name="Content Placeholder 2">
            <a:extLst>
              <a:ext uri="{FF2B5EF4-FFF2-40B4-BE49-F238E27FC236}">
                <a16:creationId xmlns:a16="http://schemas.microsoft.com/office/drawing/2014/main" id="{43D72E8B-C4B7-AB49-A6D6-970A3DA41BBA}"/>
              </a:ext>
            </a:extLst>
          </p:cNvPr>
          <p:cNvSpPr txBox="1">
            <a:spLocks/>
          </p:cNvSpPr>
          <p:nvPr/>
        </p:nvSpPr>
        <p:spPr bwMode="auto">
          <a:xfrm>
            <a:off x="7519988" y="3519488"/>
            <a:ext cx="1298575" cy="738187"/>
          </a:xfrm>
          <a:prstGeom prst="rect">
            <a:avLst/>
          </a:prstGeom>
          <a:solidFill>
            <a:schemeClr val="tx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4</a:t>
            </a:r>
          </a:p>
        </p:txBody>
      </p:sp>
      <p:sp>
        <p:nvSpPr>
          <p:cNvPr id="16" name="Content Placeholder 2">
            <a:extLst>
              <a:ext uri="{FF2B5EF4-FFF2-40B4-BE49-F238E27FC236}">
                <a16:creationId xmlns:a16="http://schemas.microsoft.com/office/drawing/2014/main" id="{3530EA72-FAC1-5B44-80B5-A7746E14AC90}"/>
              </a:ext>
            </a:extLst>
          </p:cNvPr>
          <p:cNvSpPr txBox="1">
            <a:spLocks/>
          </p:cNvSpPr>
          <p:nvPr/>
        </p:nvSpPr>
        <p:spPr bwMode="auto">
          <a:xfrm>
            <a:off x="8951913" y="3519488"/>
            <a:ext cx="1298575" cy="738187"/>
          </a:xfrm>
          <a:prstGeom prst="rect">
            <a:avLst/>
          </a:prstGeom>
          <a:solidFill>
            <a:schemeClr val="tx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4</a:t>
            </a:r>
          </a:p>
        </p:txBody>
      </p:sp>
      <p:sp>
        <p:nvSpPr>
          <p:cNvPr id="17" name="Content Placeholder 2">
            <a:extLst>
              <a:ext uri="{FF2B5EF4-FFF2-40B4-BE49-F238E27FC236}">
                <a16:creationId xmlns:a16="http://schemas.microsoft.com/office/drawing/2014/main" id="{78091EEC-6FA5-DB41-A4BC-17606FF0A16A}"/>
              </a:ext>
            </a:extLst>
          </p:cNvPr>
          <p:cNvSpPr txBox="1">
            <a:spLocks/>
          </p:cNvSpPr>
          <p:nvPr/>
        </p:nvSpPr>
        <p:spPr bwMode="auto">
          <a:xfrm>
            <a:off x="8239125" y="4335463"/>
            <a:ext cx="1298575" cy="738187"/>
          </a:xfrm>
          <a:prstGeom prst="rect">
            <a:avLst/>
          </a:prstGeom>
          <a:solidFill>
            <a:schemeClr val="bg2"/>
          </a:solid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2000" kern="0" dirty="0">
                <a:solidFill>
                  <a:srgbClr val="FFFFFF"/>
                </a:solidFill>
              </a:rPr>
              <a:t>5</a:t>
            </a:r>
          </a:p>
        </p:txBody>
      </p:sp>
      <p:sp>
        <p:nvSpPr>
          <p:cNvPr id="18" name="Content Placeholder 2">
            <a:extLst>
              <a:ext uri="{FF2B5EF4-FFF2-40B4-BE49-F238E27FC236}">
                <a16:creationId xmlns:a16="http://schemas.microsoft.com/office/drawing/2014/main" id="{89C59638-2902-674D-91AE-377F02760B2F}"/>
              </a:ext>
            </a:extLst>
          </p:cNvPr>
          <p:cNvSpPr txBox="1">
            <a:spLocks/>
          </p:cNvSpPr>
          <p:nvPr/>
        </p:nvSpPr>
        <p:spPr bwMode="auto">
          <a:xfrm>
            <a:off x="8239125" y="673100"/>
            <a:ext cx="1298575" cy="358775"/>
          </a:xfrm>
          <a:prstGeom prst="rect">
            <a:avLst/>
          </a:prstGeom>
          <a:no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1000" b="1" kern="0" dirty="0">
                <a:solidFill>
                  <a:schemeClr val="bg2"/>
                </a:solidFill>
              </a:rPr>
              <a:t>MOST VALUED</a:t>
            </a:r>
          </a:p>
        </p:txBody>
      </p:sp>
      <p:sp>
        <p:nvSpPr>
          <p:cNvPr id="19" name="Content Placeholder 2">
            <a:extLst>
              <a:ext uri="{FF2B5EF4-FFF2-40B4-BE49-F238E27FC236}">
                <a16:creationId xmlns:a16="http://schemas.microsoft.com/office/drawing/2014/main" id="{13228E80-E523-624E-946F-EC009DB7D1F8}"/>
              </a:ext>
            </a:extLst>
          </p:cNvPr>
          <p:cNvSpPr txBox="1">
            <a:spLocks/>
          </p:cNvSpPr>
          <p:nvPr/>
        </p:nvSpPr>
        <p:spPr bwMode="auto">
          <a:xfrm>
            <a:off x="8239125" y="5118100"/>
            <a:ext cx="1298575" cy="357188"/>
          </a:xfrm>
          <a:prstGeom prst="rect">
            <a:avLst/>
          </a:prstGeom>
          <a:noFill/>
          <a:ln>
            <a:noFill/>
          </a:ln>
        </p:spPr>
        <p:txBody>
          <a:bodyPr anchor="ctr"/>
          <a:lstStyle>
            <a:lvl1pPr marL="342900" indent="-342900" algn="l" rtl="0" eaLnBrk="0" fontAlgn="base" hangingPunct="0">
              <a:spcBef>
                <a:spcPct val="20000"/>
              </a:spcBef>
              <a:spcAft>
                <a:spcPct val="0"/>
              </a:spcAft>
              <a:buClr>
                <a:srgbClr val="BF267E"/>
              </a:buClr>
              <a:buSzPct val="80000"/>
              <a:buFont typeface="Wingdings" pitchFamily="2" charset="2"/>
              <a:buChar char="o"/>
              <a:defRPr sz="2800" b="0">
                <a:solidFill>
                  <a:srgbClr val="3434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F267E"/>
              </a:buClr>
              <a:buChar char="–"/>
              <a:defRPr sz="2800" b="0">
                <a:solidFill>
                  <a:srgbClr val="343433"/>
                </a:solidFill>
                <a:latin typeface="+mn-lt"/>
                <a:ea typeface="ＭＳ Ｐゴシック" charset="0"/>
              </a:defRPr>
            </a:lvl2pPr>
            <a:lvl3pPr marL="1143000" indent="-228600" algn="l" rtl="0" eaLnBrk="0" fontAlgn="base" hangingPunct="0">
              <a:spcBef>
                <a:spcPct val="20000"/>
              </a:spcBef>
              <a:spcAft>
                <a:spcPct val="0"/>
              </a:spcAft>
              <a:buClr>
                <a:srgbClr val="BF267E"/>
              </a:buClr>
              <a:buSzPct val="65000"/>
              <a:buFont typeface="Wingdings" pitchFamily="2" charset="2"/>
              <a:buChar char="o"/>
              <a:defRPr sz="2800" b="0">
                <a:solidFill>
                  <a:srgbClr val="343433"/>
                </a:solidFill>
                <a:latin typeface="+mn-lt"/>
                <a:ea typeface="ＭＳ Ｐゴシック" charset="0"/>
              </a:defRPr>
            </a:lvl3pPr>
            <a:lvl4pPr marL="1600200" indent="-228600" algn="l" rtl="0" eaLnBrk="0" fontAlgn="base" hangingPunct="0">
              <a:spcBef>
                <a:spcPct val="20000"/>
              </a:spcBef>
              <a:spcAft>
                <a:spcPct val="0"/>
              </a:spcAft>
              <a:buClr>
                <a:srgbClr val="BF267E"/>
              </a:buClr>
              <a:buSzPct val="80000"/>
              <a:buChar char="–"/>
              <a:defRPr sz="2800" b="0">
                <a:solidFill>
                  <a:srgbClr val="343433"/>
                </a:solidFill>
                <a:latin typeface="+mn-lt"/>
                <a:ea typeface="ＭＳ Ｐゴシック" charset="0"/>
              </a:defRPr>
            </a:lvl4pPr>
            <a:lvl5pPr marL="2057400" indent="-228600" algn="l" rtl="0" eaLnBrk="0" fontAlgn="base" hangingPunct="0">
              <a:spcBef>
                <a:spcPct val="20000"/>
              </a:spcBef>
              <a:spcAft>
                <a:spcPct val="0"/>
              </a:spcAft>
              <a:buClr>
                <a:srgbClr val="BF267E"/>
              </a:buClr>
              <a:buSzPct val="90000"/>
              <a:buChar char="»"/>
              <a:defRPr sz="2800" b="0">
                <a:solidFill>
                  <a:srgbClr val="343433"/>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lgn="ctr">
              <a:buFont typeface="Wingdings" pitchFamily="2" charset="2"/>
              <a:buNone/>
              <a:defRPr/>
            </a:pPr>
            <a:r>
              <a:rPr lang="en-US" sz="1000" b="1" kern="0" dirty="0">
                <a:solidFill>
                  <a:schemeClr val="bg2"/>
                </a:solidFill>
              </a:rPr>
              <a:t>LESS VALUED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C85F528C-888D-6440-A44B-FEC5DFF263B1}"/>
              </a:ext>
            </a:extLst>
          </p:cNvPr>
          <p:cNvSpPr>
            <a:spLocks noGrp="1" noChangeArrowheads="1"/>
          </p:cNvSpPr>
          <p:nvPr>
            <p:ph type="title"/>
          </p:nvPr>
        </p:nvSpPr>
        <p:spPr>
          <a:xfrm>
            <a:off x="528638" y="476250"/>
            <a:ext cx="10363200"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Character Development</a:t>
            </a:r>
          </a:p>
        </p:txBody>
      </p:sp>
      <p:sp>
        <p:nvSpPr>
          <p:cNvPr id="3" name="Content Placeholder 2">
            <a:extLst>
              <a:ext uri="{FF2B5EF4-FFF2-40B4-BE49-F238E27FC236}">
                <a16:creationId xmlns:a16="http://schemas.microsoft.com/office/drawing/2014/main" id="{EBB87DCE-EB7D-B848-8330-68C62530592A}"/>
              </a:ext>
            </a:extLst>
          </p:cNvPr>
          <p:cNvSpPr>
            <a:spLocks noGrp="1"/>
          </p:cNvSpPr>
          <p:nvPr>
            <p:ph idx="1"/>
          </p:nvPr>
        </p:nvSpPr>
        <p:spPr>
          <a:xfrm>
            <a:off x="528638" y="1773238"/>
            <a:ext cx="6719887" cy="3887787"/>
          </a:xfrm>
        </p:spPr>
        <p:txBody>
          <a:bodyPr/>
          <a:lstStyle/>
          <a:p>
            <a:pPr marL="0" indent="0">
              <a:buFont typeface="Wingdings" pitchFamily="2" charset="2"/>
              <a:buNone/>
              <a:defRPr/>
            </a:pPr>
            <a:r>
              <a:rPr lang="en-US" sz="2400" dirty="0">
                <a:solidFill>
                  <a:srgbClr val="000000"/>
                </a:solidFill>
              </a:rPr>
              <a:t>Discuss the following questions in small groups:</a:t>
            </a:r>
            <a:br>
              <a:rPr lang="en-US" sz="2400" dirty="0">
                <a:solidFill>
                  <a:srgbClr val="000000"/>
                </a:solidFill>
              </a:rPr>
            </a:br>
            <a:endParaRPr lang="en-US" sz="2400" dirty="0">
              <a:solidFill>
                <a:srgbClr val="000000"/>
              </a:solidFill>
            </a:endParaRPr>
          </a:p>
          <a:p>
            <a:pPr>
              <a:buFont typeface="Wingdings" pitchFamily="2" charset="2"/>
              <a:buAutoNum type="alphaLcParenR"/>
              <a:defRPr/>
            </a:pPr>
            <a:r>
              <a:rPr lang="en-US" sz="2000" dirty="0">
                <a:solidFill>
                  <a:srgbClr val="000000"/>
                </a:solidFill>
              </a:rPr>
              <a:t>What </a:t>
            </a:r>
            <a:r>
              <a:rPr lang="en-US" sz="2000" b="1" dirty="0">
                <a:solidFill>
                  <a:srgbClr val="000000"/>
                </a:solidFill>
              </a:rPr>
              <a:t>type of person </a:t>
            </a:r>
            <a:r>
              <a:rPr lang="en-US" sz="2000" dirty="0">
                <a:solidFill>
                  <a:srgbClr val="000000"/>
                </a:solidFill>
              </a:rPr>
              <a:t>do you want your child/student(s) to become?</a:t>
            </a:r>
          </a:p>
          <a:p>
            <a:pPr>
              <a:buFont typeface="Wingdings" pitchFamily="2" charset="2"/>
              <a:buAutoNum type="alphaLcParenR"/>
              <a:defRPr/>
            </a:pPr>
            <a:r>
              <a:rPr lang="en-US" sz="2000" dirty="0">
                <a:solidFill>
                  <a:srgbClr val="000000"/>
                </a:solidFill>
              </a:rPr>
              <a:t>How do we develop </a:t>
            </a:r>
            <a:r>
              <a:rPr lang="en-US" sz="2000" b="1" dirty="0">
                <a:solidFill>
                  <a:srgbClr val="000000"/>
                </a:solidFill>
              </a:rPr>
              <a:t>good character</a:t>
            </a:r>
            <a:r>
              <a:rPr lang="en-US" sz="2000" dirty="0">
                <a:solidFill>
                  <a:srgbClr val="000000"/>
                </a:solidFill>
              </a:rPr>
              <a:t>?</a:t>
            </a:r>
          </a:p>
          <a:p>
            <a:pPr>
              <a:buFont typeface="Wingdings" pitchFamily="2" charset="2"/>
              <a:buAutoNum type="alphaLcParenR"/>
              <a:defRPr/>
            </a:pPr>
            <a:r>
              <a:rPr lang="en-US" sz="2000" b="1" dirty="0">
                <a:solidFill>
                  <a:srgbClr val="000000"/>
                </a:solidFill>
              </a:rPr>
              <a:t>Whose responsibility </a:t>
            </a:r>
            <a:r>
              <a:rPr lang="en-US" sz="2000" dirty="0">
                <a:solidFill>
                  <a:srgbClr val="000000"/>
                </a:solidFill>
              </a:rPr>
              <a:t>is it to develop character in young people?</a:t>
            </a:r>
          </a:p>
          <a:p>
            <a:pPr>
              <a:buFont typeface="Wingdings" pitchFamily="2" charset="2"/>
              <a:buAutoNum type="alphaLcParenR"/>
              <a:defRPr/>
            </a:pPr>
            <a:r>
              <a:rPr lang="en-US" sz="2000" dirty="0">
                <a:solidFill>
                  <a:srgbClr val="000000"/>
                </a:solidFill>
              </a:rPr>
              <a:t>How should </a:t>
            </a:r>
            <a:r>
              <a:rPr lang="en-US" sz="2000" b="1" dirty="0">
                <a:solidFill>
                  <a:srgbClr val="000000"/>
                </a:solidFill>
              </a:rPr>
              <a:t>we support young people </a:t>
            </a:r>
            <a:r>
              <a:rPr lang="en-US" sz="2000" dirty="0">
                <a:solidFill>
                  <a:srgbClr val="000000"/>
                </a:solidFill>
              </a:rPr>
              <a:t>to develop good character?</a:t>
            </a:r>
          </a:p>
          <a:p>
            <a:pPr>
              <a:defRPr/>
            </a:pPr>
            <a:endParaRPr lang="en-US" dirty="0"/>
          </a:p>
        </p:txBody>
      </p:sp>
      <p:sp>
        <p:nvSpPr>
          <p:cNvPr id="4" name="Rectangle 3">
            <a:extLst>
              <a:ext uri="{FF2B5EF4-FFF2-40B4-BE49-F238E27FC236}">
                <a16:creationId xmlns:a16="http://schemas.microsoft.com/office/drawing/2014/main" id="{7C4669F2-5C50-6F43-9E17-46D36FC042F3}"/>
              </a:ext>
            </a:extLst>
          </p:cNvPr>
          <p:cNvSpPr/>
          <p:nvPr/>
        </p:nvSpPr>
        <p:spPr bwMode="auto">
          <a:xfrm>
            <a:off x="8328248" y="0"/>
            <a:ext cx="3852000"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Title 1">
            <a:extLst>
              <a:ext uri="{FF2B5EF4-FFF2-40B4-BE49-F238E27FC236}">
                <a16:creationId xmlns:a16="http://schemas.microsoft.com/office/drawing/2014/main" id="{1C69837C-FAA5-A245-90C7-0E516E3E380F}"/>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DCA86979-0691-764E-87B9-BDD28077613F}"/>
              </a:ext>
            </a:extLst>
          </p:cNvPr>
          <p:cNvSpPr>
            <a:spLocks noGrp="1" noChangeArrowheads="1"/>
          </p:cNvSpPr>
          <p:nvPr>
            <p:ph type="title"/>
          </p:nvPr>
        </p:nvSpPr>
        <p:spPr>
          <a:xfrm>
            <a:off x="528638" y="476250"/>
            <a:ext cx="6143625" cy="1223963"/>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Opportunities for Character Development</a:t>
            </a:r>
          </a:p>
        </p:txBody>
      </p:sp>
      <p:sp>
        <p:nvSpPr>
          <p:cNvPr id="3" name="Content Placeholder 2">
            <a:extLst>
              <a:ext uri="{FF2B5EF4-FFF2-40B4-BE49-F238E27FC236}">
                <a16:creationId xmlns:a16="http://schemas.microsoft.com/office/drawing/2014/main" id="{61443EFB-B4C0-0C40-A9D5-CBEB75357054}"/>
              </a:ext>
            </a:extLst>
          </p:cNvPr>
          <p:cNvSpPr>
            <a:spLocks noGrp="1"/>
          </p:cNvSpPr>
          <p:nvPr>
            <p:ph idx="1"/>
          </p:nvPr>
        </p:nvSpPr>
        <p:spPr>
          <a:xfrm>
            <a:off x="528638" y="2060575"/>
            <a:ext cx="4775200" cy="3889375"/>
          </a:xfrm>
        </p:spPr>
        <p:txBody>
          <a:bodyPr/>
          <a:lstStyle/>
          <a:p>
            <a:pPr marL="0" indent="0">
              <a:buFont typeface="Wingdings" pitchFamily="2" charset="2"/>
              <a:buNone/>
              <a:defRPr/>
            </a:pPr>
            <a:r>
              <a:rPr lang="en-US" sz="2400" dirty="0">
                <a:solidFill>
                  <a:srgbClr val="000000"/>
                </a:solidFill>
                <a:cs typeface="Arial" panose="020B0604020202020204" pitchFamily="34" charset="0"/>
              </a:rPr>
              <a:t>What opportunities are there available for students to:</a:t>
            </a:r>
          </a:p>
          <a:p>
            <a:pPr>
              <a:defRPr/>
            </a:pPr>
            <a:endParaRPr lang="en-US" sz="2400" dirty="0">
              <a:solidFill>
                <a:srgbClr val="000000"/>
              </a:solidFill>
              <a:cs typeface="Arial" panose="020B0604020202020204" pitchFamily="34" charset="0"/>
            </a:endParaRPr>
          </a:p>
          <a:p>
            <a:pPr marL="457200" indent="-457200">
              <a:buFont typeface="Wingdings" pitchFamily="2" charset="2"/>
              <a:buAutoNum type="alphaLcParenR"/>
              <a:defRPr/>
            </a:pPr>
            <a:r>
              <a:rPr lang="en-US" sz="2000" dirty="0">
                <a:solidFill>
                  <a:srgbClr val="000000"/>
                </a:solidFill>
                <a:cs typeface="Arial" panose="020B0604020202020204" pitchFamily="34" charset="0"/>
              </a:rPr>
              <a:t>Develop their character </a:t>
            </a:r>
            <a:r>
              <a:rPr lang="en-US" sz="2000" b="1" dirty="0">
                <a:solidFill>
                  <a:srgbClr val="000000"/>
                </a:solidFill>
                <a:cs typeface="Arial" panose="020B0604020202020204" pitchFamily="34" charset="0"/>
              </a:rPr>
              <a:t>during the school day</a:t>
            </a:r>
            <a:r>
              <a:rPr lang="en-US" sz="2000" dirty="0">
                <a:solidFill>
                  <a:srgbClr val="000000"/>
                </a:solidFill>
                <a:cs typeface="Arial" panose="020B0604020202020204" pitchFamily="34" charset="0"/>
              </a:rPr>
              <a:t>?</a:t>
            </a:r>
          </a:p>
          <a:p>
            <a:pPr marL="457200" indent="-457200">
              <a:buFont typeface="Wingdings" pitchFamily="2" charset="2"/>
              <a:buAutoNum type="alphaLcParenR"/>
              <a:defRPr/>
            </a:pPr>
            <a:r>
              <a:rPr lang="en-US" sz="2000" dirty="0">
                <a:solidFill>
                  <a:srgbClr val="000000"/>
                </a:solidFill>
                <a:cs typeface="Arial" panose="020B0604020202020204" pitchFamily="34" charset="0"/>
              </a:rPr>
              <a:t>Develop their character </a:t>
            </a:r>
            <a:r>
              <a:rPr lang="en-US" sz="2000" b="1" dirty="0">
                <a:solidFill>
                  <a:srgbClr val="000000"/>
                </a:solidFill>
                <a:cs typeface="Arial" panose="020B0604020202020204" pitchFamily="34" charset="0"/>
              </a:rPr>
              <a:t>outside of the school day</a:t>
            </a:r>
            <a:r>
              <a:rPr lang="en-US" sz="2000" dirty="0">
                <a:solidFill>
                  <a:srgbClr val="000000"/>
                </a:solidFill>
                <a:cs typeface="Arial" panose="020B0604020202020204" pitchFamily="34" charset="0"/>
              </a:rPr>
              <a:t>?</a:t>
            </a:r>
          </a:p>
          <a:p>
            <a:pPr>
              <a:defRPr/>
            </a:pPr>
            <a:endParaRPr lang="en-US" dirty="0"/>
          </a:p>
        </p:txBody>
      </p:sp>
      <p:sp>
        <p:nvSpPr>
          <p:cNvPr id="4" name="Rectangle 3">
            <a:extLst>
              <a:ext uri="{FF2B5EF4-FFF2-40B4-BE49-F238E27FC236}">
                <a16:creationId xmlns:a16="http://schemas.microsoft.com/office/drawing/2014/main" id="{2A898F8A-4623-E243-9FBA-DD6F017027E8}"/>
              </a:ext>
            </a:extLst>
          </p:cNvPr>
          <p:cNvSpPr/>
          <p:nvPr/>
        </p:nvSpPr>
        <p:spPr bwMode="auto">
          <a:xfrm>
            <a:off x="8328248" y="5882"/>
            <a:ext cx="3863752"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Title 1">
            <a:extLst>
              <a:ext uri="{FF2B5EF4-FFF2-40B4-BE49-F238E27FC236}">
                <a16:creationId xmlns:a16="http://schemas.microsoft.com/office/drawing/2014/main" id="{EF876DDC-AED6-F94A-A6CE-58D1358A7CE6}"/>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7A3FF736-7B81-1644-B2FC-AD318F60F959}"/>
              </a:ext>
            </a:extLst>
          </p:cNvPr>
          <p:cNvSpPr>
            <a:spLocks noGrp="1" noChangeArrowheads="1"/>
          </p:cNvSpPr>
          <p:nvPr>
            <p:ph type="title"/>
          </p:nvPr>
        </p:nvSpPr>
        <p:spPr>
          <a:xfrm>
            <a:off x="528638" y="476250"/>
            <a:ext cx="10363200"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What the Research Shows</a:t>
            </a:r>
          </a:p>
        </p:txBody>
      </p:sp>
      <p:sp>
        <p:nvSpPr>
          <p:cNvPr id="3" name="Content Placeholder 2">
            <a:extLst>
              <a:ext uri="{FF2B5EF4-FFF2-40B4-BE49-F238E27FC236}">
                <a16:creationId xmlns:a16="http://schemas.microsoft.com/office/drawing/2014/main" id="{1522183B-3EBF-8E46-B8FC-B4BDAEBD97F7}"/>
              </a:ext>
            </a:extLst>
          </p:cNvPr>
          <p:cNvSpPr>
            <a:spLocks noGrp="1"/>
          </p:cNvSpPr>
          <p:nvPr>
            <p:ph idx="1"/>
          </p:nvPr>
        </p:nvSpPr>
        <p:spPr>
          <a:xfrm>
            <a:off x="528638" y="1773238"/>
            <a:ext cx="10363200" cy="3887787"/>
          </a:xfrm>
        </p:spPr>
        <p:txBody>
          <a:bodyPr/>
          <a:lstStyle/>
          <a:p>
            <a:pPr marL="0" indent="0">
              <a:buFont typeface="Wingdings" pitchFamily="2" charset="2"/>
              <a:buNone/>
              <a:defRPr/>
            </a:pPr>
            <a:r>
              <a:rPr lang="en-US" sz="2400" dirty="0">
                <a:solidFill>
                  <a:srgbClr val="000000"/>
                </a:solidFill>
                <a:cs typeface="Arial" panose="020B0604020202020204" pitchFamily="34" charset="0"/>
              </a:rPr>
              <a:t>When asked whether they </a:t>
            </a:r>
            <a:r>
              <a:rPr lang="en-US" sz="2400" dirty="0" err="1">
                <a:solidFill>
                  <a:srgbClr val="000000"/>
                </a:solidFill>
                <a:cs typeface="Arial" panose="020B0604020202020204" pitchFamily="34" charset="0"/>
              </a:rPr>
              <a:t>prioritised</a:t>
            </a:r>
            <a:r>
              <a:rPr lang="en-US" sz="2400" dirty="0">
                <a:solidFill>
                  <a:srgbClr val="000000"/>
                </a:solidFill>
                <a:cs typeface="Arial" panose="020B0604020202020204" pitchFamily="34" charset="0"/>
              </a:rPr>
              <a:t> good GCSE results or good character: 69% of parents and 72% of teachers </a:t>
            </a:r>
            <a:r>
              <a:rPr lang="en-US" sz="2400" b="1" dirty="0">
                <a:solidFill>
                  <a:srgbClr val="000000"/>
                </a:solidFill>
                <a:cs typeface="Arial" panose="020B0604020202020204" pitchFamily="34" charset="0"/>
              </a:rPr>
              <a:t>chose character</a:t>
            </a:r>
            <a:r>
              <a:rPr lang="en-US" sz="2400" dirty="0">
                <a:solidFill>
                  <a:srgbClr val="000000"/>
                </a:solidFill>
                <a:cs typeface="Arial" panose="020B0604020202020204" pitchFamily="34" charset="0"/>
              </a:rPr>
              <a:t>.</a:t>
            </a:r>
          </a:p>
          <a:p>
            <a:pPr>
              <a:defRPr/>
            </a:pPr>
            <a:endParaRPr lang="en-US" sz="2400" dirty="0">
              <a:solidFill>
                <a:srgbClr val="000000"/>
              </a:solidFill>
              <a:cs typeface="Arial" panose="020B0604020202020204" pitchFamily="34" charset="0"/>
            </a:endParaRPr>
          </a:p>
          <a:p>
            <a:pPr marL="0" indent="0">
              <a:buFont typeface="Wingdings" pitchFamily="2" charset="2"/>
              <a:buNone/>
              <a:defRPr/>
            </a:pPr>
            <a:r>
              <a:rPr lang="en-US" sz="2400" i="1" dirty="0">
                <a:solidFill>
                  <a:srgbClr val="000000"/>
                </a:solidFill>
                <a:cs typeface="Arial" panose="020B0604020202020204" pitchFamily="34" charset="0"/>
              </a:rPr>
              <a:t>However:</a:t>
            </a:r>
          </a:p>
          <a:p>
            <a:pPr marL="0" indent="0">
              <a:buFont typeface="Wingdings" pitchFamily="2" charset="2"/>
              <a:buNone/>
              <a:defRPr/>
            </a:pPr>
            <a:r>
              <a:rPr lang="en-US" sz="2400" dirty="0">
                <a:solidFill>
                  <a:srgbClr val="000000"/>
                </a:solidFill>
                <a:cs typeface="Arial" panose="020B0604020202020204" pitchFamily="34" charset="0"/>
              </a:rPr>
              <a:t>75% of teachers and 81% of parents </a:t>
            </a:r>
            <a:r>
              <a:rPr lang="en-US" sz="2400" b="1" dirty="0">
                <a:solidFill>
                  <a:srgbClr val="000000"/>
                </a:solidFill>
                <a:cs typeface="Arial" panose="020B0604020202020204" pitchFamily="34" charset="0"/>
              </a:rPr>
              <a:t>believed their counterparts </a:t>
            </a:r>
            <a:br>
              <a:rPr lang="en-US" sz="2400" b="1" dirty="0">
                <a:solidFill>
                  <a:srgbClr val="000000"/>
                </a:solidFill>
                <a:cs typeface="Arial" panose="020B0604020202020204" pitchFamily="34" charset="0"/>
              </a:rPr>
            </a:br>
            <a:r>
              <a:rPr lang="en-US" sz="2400" b="1" dirty="0">
                <a:solidFill>
                  <a:srgbClr val="000000"/>
                </a:solidFill>
                <a:cs typeface="Arial" panose="020B0604020202020204" pitchFamily="34" charset="0"/>
              </a:rPr>
              <a:t>valued good GCSE grades over character</a:t>
            </a:r>
            <a:r>
              <a:rPr lang="en-US" sz="2400" dirty="0">
                <a:solidFill>
                  <a:srgbClr val="000000"/>
                </a:solidFill>
                <a:cs typeface="Arial" panose="020B0604020202020204" pitchFamily="34" charset="0"/>
              </a:rPr>
              <a:t>.</a:t>
            </a:r>
          </a:p>
          <a:p>
            <a:pPr>
              <a:defRPr/>
            </a:pPr>
            <a:endParaRPr lang="en-US" dirty="0"/>
          </a:p>
        </p:txBody>
      </p:sp>
      <p:sp>
        <p:nvSpPr>
          <p:cNvPr id="10243" name="TextBox 1">
            <a:extLst>
              <a:ext uri="{FF2B5EF4-FFF2-40B4-BE49-F238E27FC236}">
                <a16:creationId xmlns:a16="http://schemas.microsoft.com/office/drawing/2014/main" id="{F29CFAF4-631A-754B-9500-F198C1EED259}"/>
              </a:ext>
            </a:extLst>
          </p:cNvPr>
          <p:cNvSpPr txBox="1">
            <a:spLocks noChangeArrowheads="1"/>
          </p:cNvSpPr>
          <p:nvPr/>
        </p:nvSpPr>
        <p:spPr bwMode="auto">
          <a:xfrm>
            <a:off x="522288" y="4676775"/>
            <a:ext cx="7877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C6B66"/>
              </a:buClr>
              <a:buSzPct val="80000"/>
              <a:buFont typeface="Wingdings" pitchFamily="2" charset="2"/>
              <a:buChar char="o"/>
              <a:defRPr sz="2800">
                <a:solidFill>
                  <a:srgbClr val="343433"/>
                </a:solidFill>
                <a:latin typeface="Arial" panose="020B0604020202020204" pitchFamily="34" charset="0"/>
                <a:ea typeface="ＭＳ Ｐゴシック" panose="020B0600070205080204" pitchFamily="34" charset="-128"/>
              </a:defRPr>
            </a:lvl1pPr>
            <a:lvl2pPr marL="742950" indent="-285750">
              <a:spcBef>
                <a:spcPct val="20000"/>
              </a:spcBef>
              <a:buClr>
                <a:srgbClr val="4C6B66"/>
              </a:buClr>
              <a:buChar char="–"/>
              <a:defRPr sz="2800">
                <a:solidFill>
                  <a:srgbClr val="343433"/>
                </a:solidFill>
                <a:latin typeface="Arial" panose="020B0604020202020204" pitchFamily="34" charset="0"/>
                <a:ea typeface="ＭＳ Ｐゴシック" panose="020B0600070205080204" pitchFamily="34" charset="-128"/>
              </a:defRPr>
            </a:lvl2pPr>
            <a:lvl3pPr marL="1143000" indent="-228600">
              <a:spcBef>
                <a:spcPct val="20000"/>
              </a:spcBef>
              <a:buClr>
                <a:srgbClr val="4C6B66"/>
              </a:buClr>
              <a:buSzPct val="65000"/>
              <a:buFont typeface="Wingdings" pitchFamily="2" charset="2"/>
              <a:buChar char="o"/>
              <a:defRPr sz="2800">
                <a:solidFill>
                  <a:srgbClr val="343433"/>
                </a:solidFill>
                <a:latin typeface="Arial" panose="020B0604020202020204" pitchFamily="34" charset="0"/>
                <a:ea typeface="ＭＳ Ｐゴシック" panose="020B0600070205080204" pitchFamily="34" charset="-128"/>
              </a:defRPr>
            </a:lvl3pPr>
            <a:lvl4pPr marL="1600200" indent="-228600">
              <a:spcBef>
                <a:spcPct val="20000"/>
              </a:spcBef>
              <a:buClr>
                <a:srgbClr val="4C6B66"/>
              </a:buClr>
              <a:buSzPct val="80000"/>
              <a:buChar char="–"/>
              <a:defRPr sz="2800">
                <a:solidFill>
                  <a:srgbClr val="343433"/>
                </a:solidFill>
                <a:latin typeface="Arial" panose="020B0604020202020204" pitchFamily="34" charset="0"/>
                <a:ea typeface="ＭＳ Ｐゴシック" panose="020B0600070205080204" pitchFamily="34" charset="-128"/>
              </a:defRPr>
            </a:lvl4pPr>
            <a:lvl5pPr marL="2057400" indent="-228600">
              <a:spcBef>
                <a:spcPct val="20000"/>
              </a:spcBef>
              <a:buClr>
                <a:srgbClr val="4C6B66"/>
              </a:buClr>
              <a:buSzPct val="90000"/>
              <a:buChar char="»"/>
              <a:defRPr sz="2800">
                <a:solidFill>
                  <a:srgbClr val="34343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rgbClr val="34343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rgbClr val="34343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rgbClr val="34343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rgbClr val="343433"/>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400" b="0" i="1">
                <a:solidFill>
                  <a:schemeClr val="tx2"/>
                </a:solidFill>
              </a:rPr>
              <a:t>Harrison, T., Dineen, K., and Moller, F. (2018) Parent-teacher Partnerships: Barriers and Enablers to Collaborative Character Education, Birmingham: Jubilee Centre for Character and Virtues, University of Birmingham</a:t>
            </a:r>
            <a:endParaRPr lang="en-US" altLang="en-US" sz="1400" i="1">
              <a:solidFill>
                <a:schemeClr val="tx2"/>
              </a:solidFill>
            </a:endParaRPr>
          </a:p>
        </p:txBody>
      </p:sp>
      <p:sp>
        <p:nvSpPr>
          <p:cNvPr id="8" name="Title 1">
            <a:extLst>
              <a:ext uri="{FF2B5EF4-FFF2-40B4-BE49-F238E27FC236}">
                <a16:creationId xmlns:a16="http://schemas.microsoft.com/office/drawing/2014/main" id="{8B543963-5DC6-3145-9AE4-9F0B5E308913}"/>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27950184-5CFE-5C4E-8DC5-8E76D9A7068A}"/>
              </a:ext>
            </a:extLst>
          </p:cNvPr>
          <p:cNvSpPr>
            <a:spLocks noGrp="1" noChangeArrowheads="1"/>
          </p:cNvSpPr>
          <p:nvPr>
            <p:ph type="title"/>
          </p:nvPr>
        </p:nvSpPr>
        <p:spPr>
          <a:xfrm>
            <a:off x="528638" y="476250"/>
            <a:ext cx="10363200" cy="1143000"/>
          </a:xfrm>
        </p:spPr>
        <p:txBody>
          <a:bodyPr/>
          <a:lstStyle/>
          <a:p>
            <a:r>
              <a:rPr lang="en-US" altLang="en-US">
                <a:solidFill>
                  <a:srgbClr val="BF267E"/>
                </a:solidFill>
                <a:latin typeface="Georgia" panose="02040502050405020303" pitchFamily="18" charset="0"/>
                <a:ea typeface="ＭＳ Ｐゴシック" panose="020B0600070205080204" pitchFamily="34" charset="-128"/>
                <a:cs typeface="Georgia" panose="02040502050405020303" pitchFamily="18" charset="0"/>
              </a:rPr>
              <a:t>Practical Wisdom</a:t>
            </a:r>
          </a:p>
        </p:txBody>
      </p:sp>
      <p:sp>
        <p:nvSpPr>
          <p:cNvPr id="3" name="Content Placeholder 2">
            <a:extLst>
              <a:ext uri="{FF2B5EF4-FFF2-40B4-BE49-F238E27FC236}">
                <a16:creationId xmlns:a16="http://schemas.microsoft.com/office/drawing/2014/main" id="{B085CC8F-E1DA-3D4E-84FB-98ECC3667C3B}"/>
              </a:ext>
            </a:extLst>
          </p:cNvPr>
          <p:cNvSpPr>
            <a:spLocks noGrp="1"/>
          </p:cNvSpPr>
          <p:nvPr>
            <p:ph idx="1"/>
          </p:nvPr>
        </p:nvSpPr>
        <p:spPr>
          <a:xfrm>
            <a:off x="528638" y="1844675"/>
            <a:ext cx="6072187" cy="3887788"/>
          </a:xfrm>
        </p:spPr>
        <p:txBody>
          <a:bodyPr/>
          <a:lstStyle/>
          <a:p>
            <a:pPr marL="0" indent="0">
              <a:buFont typeface="Wingdings" pitchFamily="2" charset="2"/>
              <a:buNone/>
              <a:defRPr/>
            </a:pPr>
            <a:r>
              <a:rPr lang="en-US" sz="2000" dirty="0">
                <a:solidFill>
                  <a:srgbClr val="000000"/>
                </a:solidFill>
              </a:rPr>
              <a:t>The ultimate aim of character education </a:t>
            </a:r>
            <a:br>
              <a:rPr lang="en-US" sz="2000" dirty="0">
                <a:solidFill>
                  <a:srgbClr val="000000"/>
                </a:solidFill>
              </a:rPr>
            </a:br>
            <a:r>
              <a:rPr lang="en-US" sz="2000" dirty="0">
                <a:solidFill>
                  <a:srgbClr val="000000"/>
                </a:solidFill>
              </a:rPr>
              <a:t>is the development of </a:t>
            </a:r>
            <a:r>
              <a:rPr lang="en-US" sz="2000" b="1" dirty="0">
                <a:solidFill>
                  <a:srgbClr val="000000"/>
                </a:solidFill>
              </a:rPr>
              <a:t>practical wisdom</a:t>
            </a:r>
            <a:r>
              <a:rPr lang="en-US" sz="2000" dirty="0">
                <a:solidFill>
                  <a:srgbClr val="000000"/>
                </a:solidFill>
              </a:rPr>
              <a:t>.</a:t>
            </a:r>
          </a:p>
          <a:p>
            <a:pPr>
              <a:defRPr/>
            </a:pPr>
            <a:endParaRPr lang="en-US" sz="2000" dirty="0">
              <a:solidFill>
                <a:srgbClr val="000000"/>
              </a:solidFill>
            </a:endParaRPr>
          </a:p>
          <a:p>
            <a:pPr marL="0" indent="0">
              <a:buFont typeface="Wingdings" pitchFamily="2" charset="2"/>
              <a:buNone/>
              <a:defRPr/>
            </a:pPr>
            <a:r>
              <a:rPr lang="en-US" sz="2000" dirty="0">
                <a:solidFill>
                  <a:srgbClr val="000000"/>
                </a:solidFill>
              </a:rPr>
              <a:t>This is the ability to </a:t>
            </a:r>
            <a:r>
              <a:rPr lang="en-US" sz="2000" b="1" dirty="0">
                <a:solidFill>
                  <a:srgbClr val="000000"/>
                </a:solidFill>
              </a:rPr>
              <a:t>choose intelligently </a:t>
            </a:r>
            <a:br>
              <a:rPr lang="en-US" sz="2000" b="1" dirty="0">
                <a:solidFill>
                  <a:srgbClr val="000000"/>
                </a:solidFill>
              </a:rPr>
            </a:br>
            <a:r>
              <a:rPr lang="en-US" sz="2000" b="1" dirty="0">
                <a:solidFill>
                  <a:srgbClr val="000000"/>
                </a:solidFill>
              </a:rPr>
              <a:t>between alternatives </a:t>
            </a:r>
            <a:r>
              <a:rPr lang="en-US" sz="2000" dirty="0">
                <a:solidFill>
                  <a:srgbClr val="000000"/>
                </a:solidFill>
              </a:rPr>
              <a:t>in a particular situation.</a:t>
            </a:r>
          </a:p>
          <a:p>
            <a:pPr marL="0" indent="0">
              <a:buFont typeface="Wingdings" pitchFamily="2" charset="2"/>
              <a:buNone/>
              <a:defRPr/>
            </a:pPr>
            <a:endParaRPr lang="en-US" sz="2000" dirty="0">
              <a:solidFill>
                <a:srgbClr val="000000"/>
              </a:solidFill>
            </a:endParaRPr>
          </a:p>
          <a:p>
            <a:pPr marL="0" indent="0">
              <a:buFont typeface="Wingdings" pitchFamily="2" charset="2"/>
              <a:buNone/>
              <a:defRPr/>
            </a:pPr>
            <a:r>
              <a:rPr lang="en-US" sz="2000" dirty="0">
                <a:solidFill>
                  <a:srgbClr val="000000"/>
                </a:solidFill>
              </a:rPr>
              <a:t>To do this, you need to know how to choose an appropriate course of action in different, </a:t>
            </a:r>
            <a:br>
              <a:rPr lang="en-US" sz="2000" dirty="0">
                <a:solidFill>
                  <a:srgbClr val="000000"/>
                </a:solidFill>
              </a:rPr>
            </a:br>
            <a:r>
              <a:rPr lang="en-US" sz="2000" dirty="0">
                <a:solidFill>
                  <a:srgbClr val="000000"/>
                </a:solidFill>
              </a:rPr>
              <a:t>difficult situations.</a:t>
            </a:r>
            <a:endParaRPr lang="en-US" sz="2000" dirty="0"/>
          </a:p>
          <a:p>
            <a:pPr marL="0" indent="0">
              <a:buFont typeface="Wingdings" pitchFamily="2" charset="2"/>
              <a:buNone/>
              <a:defRPr/>
            </a:pPr>
            <a:endParaRPr lang="en-US" sz="2400" dirty="0">
              <a:solidFill>
                <a:srgbClr val="000000"/>
              </a:solidFill>
            </a:endParaRPr>
          </a:p>
          <a:p>
            <a:pPr>
              <a:defRPr/>
            </a:pPr>
            <a:endParaRPr lang="en-US" dirty="0"/>
          </a:p>
        </p:txBody>
      </p:sp>
      <p:sp>
        <p:nvSpPr>
          <p:cNvPr id="4" name="Rectangle 3">
            <a:extLst>
              <a:ext uri="{FF2B5EF4-FFF2-40B4-BE49-F238E27FC236}">
                <a16:creationId xmlns:a16="http://schemas.microsoft.com/office/drawing/2014/main" id="{3FF925A7-0D21-4641-9310-CDD4E1B8E35C}"/>
              </a:ext>
            </a:extLst>
          </p:cNvPr>
          <p:cNvSpPr/>
          <p:nvPr/>
        </p:nvSpPr>
        <p:spPr bwMode="auto">
          <a:xfrm>
            <a:off x="8328248" y="13387"/>
            <a:ext cx="3863752" cy="6858000"/>
          </a:xfrm>
          <a:prstGeom prst="rect">
            <a:avLst/>
          </a:prstGeom>
          <a:blipFill>
            <a:blip r:embed="rId2" cstate="hqprint">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Title 1">
            <a:extLst>
              <a:ext uri="{FF2B5EF4-FFF2-40B4-BE49-F238E27FC236}">
                <a16:creationId xmlns:a16="http://schemas.microsoft.com/office/drawing/2014/main" id="{6580DD58-14E9-A945-9E62-0010F5959DE5}"/>
              </a:ext>
            </a:extLst>
          </p:cNvPr>
          <p:cNvSpPr txBox="1">
            <a:spLocks noChangeArrowheads="1"/>
          </p:cNvSpPr>
          <p:nvPr/>
        </p:nvSpPr>
        <p:spPr bwMode="auto">
          <a:xfrm>
            <a:off x="10848975" y="6092825"/>
            <a:ext cx="1235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rgbClr val="343433"/>
                </a:solidFill>
                <a:latin typeface="Georgia"/>
                <a:ea typeface="ＭＳ Ｐゴシック" charset="0"/>
                <a:cs typeface="Georgia"/>
              </a:defRPr>
            </a:lvl1pPr>
            <a:lvl2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2pPr>
            <a:lvl3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3pPr>
            <a:lvl4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4pPr>
            <a:lvl5pPr algn="l" rtl="0" eaLnBrk="0" fontAlgn="base" hangingPunct="0">
              <a:spcBef>
                <a:spcPct val="0"/>
              </a:spcBef>
              <a:spcAft>
                <a:spcPct val="0"/>
              </a:spcAft>
              <a:defRPr sz="4000">
                <a:solidFill>
                  <a:srgbClr val="343433"/>
                </a:solidFill>
                <a:latin typeface="Georgia" charset="0"/>
                <a:ea typeface="ＭＳ Ｐゴシック" charset="0"/>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defRPr/>
            </a:pPr>
            <a:r>
              <a:rPr lang="en-US" altLang="en-US" sz="1700" kern="0" dirty="0">
                <a:solidFill>
                  <a:srgbClr val="BF267E"/>
                </a:solidFill>
                <a:latin typeface="Georgia" panose="02040502050405020303" pitchFamily="18" charset="0"/>
                <a:ea typeface="ＭＳ Ｐゴシック" panose="020B0600070205080204" pitchFamily="34" charset="-128"/>
                <a:cs typeface="Georgia" panose="02040502050405020303" pitchFamily="18" charset="0"/>
              </a:rPr>
              <a:t>Slide 9</a:t>
            </a:r>
          </a:p>
        </p:txBody>
      </p:sp>
    </p:spTree>
  </p:cSld>
  <p:clrMapOvr>
    <a:masterClrMapping/>
  </p:clrMapOvr>
</p:sld>
</file>

<file path=ppt/theme/theme1.xml><?xml version="1.0" encoding="utf-8"?>
<a:theme xmlns:a="http://schemas.openxmlformats.org/drawingml/2006/main" name="Default Design">
  <a:themeElements>
    <a:clrScheme name="Custom 1">
      <a:dk1>
        <a:srgbClr val="BE257E"/>
      </a:dk1>
      <a:lt1>
        <a:srgbClr val="ECECEC"/>
      </a:lt1>
      <a:dk2>
        <a:srgbClr val="000000"/>
      </a:dk2>
      <a:lt2>
        <a:srgbClr val="BE257E"/>
      </a:lt2>
      <a:accent1>
        <a:srgbClr val="000000"/>
      </a:accent1>
      <a:accent2>
        <a:srgbClr val="ECECEC"/>
      </a:accent2>
      <a:accent3>
        <a:srgbClr val="AAAAAA"/>
      </a:accent3>
      <a:accent4>
        <a:srgbClr val="C9C9C9"/>
      </a:accent4>
      <a:accent5>
        <a:srgbClr val="AAAAAA"/>
      </a:accent5>
      <a:accent6>
        <a:srgbClr val="D6D6D6"/>
      </a:accent6>
      <a:hlink>
        <a:srgbClr val="BE257E"/>
      </a:hlink>
      <a:folHlink>
        <a:srgbClr val="BE257E"/>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1053</TotalTime>
  <Words>873</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Georgia</vt:lpstr>
      <vt:lpstr>Times New Roman</vt:lpstr>
      <vt:lpstr>Wingdings</vt:lpstr>
      <vt:lpstr>Default Design</vt:lpstr>
      <vt:lpstr>PowerPoint Presentation</vt:lpstr>
      <vt:lpstr>Purpose of the Workshop</vt:lpstr>
      <vt:lpstr>Goals for Today’s Workshop</vt:lpstr>
      <vt:lpstr>Key Definitions</vt:lpstr>
      <vt:lpstr>What Matters Most?</vt:lpstr>
      <vt:lpstr>Character Development</vt:lpstr>
      <vt:lpstr>Opportunities for Character Development</vt:lpstr>
      <vt:lpstr>What the Research Shows</vt:lpstr>
      <vt:lpstr>Practical Wisdom</vt:lpstr>
      <vt:lpstr>Moral Dilemmas: Example</vt:lpstr>
      <vt:lpstr>Moral Dilemmas 1:</vt:lpstr>
      <vt:lpstr>Moral Dilemmas: 2</vt:lpstr>
      <vt:lpstr>Evaluation</vt:lpstr>
    </vt:vector>
  </TitlesOfParts>
  <Company>The 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and Publications</dc:creator>
  <cp:lastModifiedBy>Daniel Cooper (BSc Psychology FT)</cp:lastModifiedBy>
  <cp:revision>88</cp:revision>
  <dcterms:created xsi:type="dcterms:W3CDTF">2005-06-08T11:15:47Z</dcterms:created>
  <dcterms:modified xsi:type="dcterms:W3CDTF">2023-08-03T14:27:24Z</dcterms:modified>
</cp:coreProperties>
</file>