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0" d="100"/>
          <a:sy n="70"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8766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951991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919213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37894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274293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F0A2683-BA6C-4B61-A128-D1359FD66BAA}"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162694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F0A2683-BA6C-4B61-A128-D1359FD66BAA}" type="datetimeFigureOut">
              <a:rPr lang="en-GB" smtClean="0"/>
              <a:t>05/06/2020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171295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F0A2683-BA6C-4B61-A128-D1359FD66BAA}" type="datetimeFigureOut">
              <a:rPr lang="en-GB" smtClean="0"/>
              <a:t>05/06/2020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158097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A2683-BA6C-4B61-A128-D1359FD66BAA}" type="datetimeFigureOut">
              <a:rPr lang="en-GB" smtClean="0"/>
              <a:t>05/06/2020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3411044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0A2683-BA6C-4B61-A128-D1359FD66BAA}"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022496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0A2683-BA6C-4B61-A128-D1359FD66BAA}"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143482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A2683-BA6C-4B61-A128-D1359FD66BAA}" type="datetimeFigureOut">
              <a:rPr lang="en-GB" smtClean="0"/>
              <a:t>05/06/2020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A5D3E-2EE9-4E5A-A5D7-16F247E1193E}" type="slidenum">
              <a:rPr lang="en-GB" smtClean="0"/>
              <a:t>‹#›</a:t>
            </a:fld>
            <a:endParaRPr lang="en-GB"/>
          </a:p>
        </p:txBody>
      </p:sp>
    </p:spTree>
    <p:extLst>
      <p:ext uri="{BB962C8B-B14F-4D97-AF65-F5344CB8AC3E}">
        <p14:creationId xmlns:p14="http://schemas.microsoft.com/office/powerpoint/2010/main" val="1627931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536" y="1925445"/>
            <a:ext cx="9144000" cy="2387600"/>
          </a:xfrm>
        </p:spPr>
        <p:txBody>
          <a:bodyPr/>
          <a:lstStyle/>
          <a:p>
            <a:r>
              <a:rPr lang="en-GB" dirty="0" smtClean="0"/>
              <a:t>What effects do harmful substances have?</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62279" y="-21050"/>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Tree>
    <p:extLst>
      <p:ext uri="{BB962C8B-B14F-4D97-AF65-F5344CB8AC3E}">
        <p14:creationId xmlns:p14="http://schemas.microsoft.com/office/powerpoint/2010/main" val="2717165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3211" y="3221507"/>
            <a:ext cx="4630310" cy="2387600"/>
          </a:xfrm>
        </p:spPr>
        <p:txBody>
          <a:bodyPr>
            <a:normAutofit fontScale="90000"/>
          </a:bodyPr>
          <a:lstStyle/>
          <a:p>
            <a:pPr algn="l"/>
            <a:r>
              <a:rPr lang="en-GB" sz="4000" dirty="0" smtClean="0"/>
              <a:t>Thinking about cigarettes, alcohol and illegal drugs, what are the different reasons that people might take them? </a:t>
            </a:r>
            <a:br>
              <a:rPr lang="en-GB" sz="4000" dirty="0" smtClean="0"/>
            </a:br>
            <a:r>
              <a:rPr lang="en-GB" sz="4000" dirty="0" smtClean="0"/>
              <a:t/>
            </a:r>
            <a:br>
              <a:rPr lang="en-GB" sz="4000" dirty="0" smtClean="0"/>
            </a:br>
            <a:r>
              <a:rPr lang="en-GB" sz="3100" dirty="0" smtClean="0"/>
              <a:t>  </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78353" y="24988"/>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pic>
        <p:nvPicPr>
          <p:cNvPr id="8" name="Picture 7"/>
          <p:cNvPicPr>
            <a:picLocks noChangeAspect="1"/>
          </p:cNvPicPr>
          <p:nvPr/>
        </p:nvPicPr>
        <p:blipFill>
          <a:blip r:embed="rId5"/>
          <a:stretch>
            <a:fillRect/>
          </a:stretch>
        </p:blipFill>
        <p:spPr>
          <a:xfrm>
            <a:off x="6370705" y="1483759"/>
            <a:ext cx="5014238" cy="3760678"/>
          </a:xfrm>
          <a:prstGeom prst="rect">
            <a:avLst/>
          </a:prstGeom>
        </p:spPr>
      </p:pic>
      <p:sp>
        <p:nvSpPr>
          <p:cNvPr id="9" name="TextBox 8"/>
          <p:cNvSpPr txBox="1"/>
          <p:nvPr/>
        </p:nvSpPr>
        <p:spPr>
          <a:xfrm>
            <a:off x="8009613" y="4840217"/>
            <a:ext cx="3872286" cy="276999"/>
          </a:xfrm>
          <a:prstGeom prst="rect">
            <a:avLst/>
          </a:prstGeom>
          <a:noFill/>
        </p:spPr>
        <p:txBody>
          <a:bodyPr wrap="square" rtlCol="0">
            <a:spAutoFit/>
          </a:bodyPr>
          <a:lstStyle/>
          <a:p>
            <a:r>
              <a:rPr lang="en-GB" sz="1200" dirty="0" smtClean="0"/>
              <a:t>Image: pixabay.com</a:t>
            </a:r>
            <a:endParaRPr lang="en-GB" sz="1200" dirty="0"/>
          </a:p>
        </p:txBody>
      </p:sp>
    </p:spTree>
    <p:extLst>
      <p:ext uri="{BB962C8B-B14F-4D97-AF65-F5344CB8AC3E}">
        <p14:creationId xmlns:p14="http://schemas.microsoft.com/office/powerpoint/2010/main" val="3023786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0144" y="3522911"/>
            <a:ext cx="6200756" cy="2387600"/>
          </a:xfrm>
        </p:spPr>
        <p:txBody>
          <a:bodyPr>
            <a:normAutofit fontScale="90000"/>
          </a:bodyPr>
          <a:lstStyle/>
          <a:p>
            <a:pPr algn="l"/>
            <a:r>
              <a:rPr lang="en-GB" sz="3100" dirty="0" smtClean="0"/>
              <a:t>Use the diamond 9 cards to rank the effects from least serious (at the bottom) to most serious (at the top).</a:t>
            </a:r>
            <a:br>
              <a:rPr lang="en-GB" sz="3100" dirty="0" smtClean="0"/>
            </a:br>
            <a:r>
              <a:rPr lang="en-GB" sz="3100" dirty="0"/>
              <a:t/>
            </a:r>
            <a:br>
              <a:rPr lang="en-GB" sz="3100" dirty="0"/>
            </a:br>
            <a:r>
              <a:rPr lang="en-GB" sz="3100" dirty="0" smtClean="0"/>
              <a:t>You will be looking at either cigarettes or alcohol. Then you will share your decisions with a group who looked at the other substance. </a:t>
            </a:r>
            <a:br>
              <a:rPr lang="en-GB" sz="3100" dirty="0" smtClean="0"/>
            </a:br>
            <a:r>
              <a:rPr lang="en-GB" sz="3100" dirty="0" smtClean="0"/>
              <a:t/>
            </a:r>
            <a:br>
              <a:rPr lang="en-GB" sz="3100" dirty="0" smtClean="0"/>
            </a:br>
            <a:r>
              <a:rPr lang="en-GB" sz="3100" dirty="0" smtClean="0"/>
              <a:t>  </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78353" y="24988"/>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7" name="Rectangle 6"/>
          <p:cNvSpPr/>
          <p:nvPr/>
        </p:nvSpPr>
        <p:spPr>
          <a:xfrm>
            <a:off x="283596" y="5792843"/>
            <a:ext cx="9658184" cy="923330"/>
          </a:xfrm>
          <a:prstGeom prst="rect">
            <a:avLst/>
          </a:prstGeom>
        </p:spPr>
        <p:txBody>
          <a:bodyPr wrap="square">
            <a:spAutoFit/>
          </a:bodyPr>
          <a:lstStyle/>
          <a:p>
            <a:r>
              <a:rPr lang="en-GB" dirty="0" smtClean="0"/>
              <a:t/>
            </a:r>
            <a:br>
              <a:rPr lang="en-GB" dirty="0" smtClean="0"/>
            </a:br>
            <a:r>
              <a:rPr lang="en-GB" dirty="0" smtClean="0"/>
              <a:t/>
            </a:r>
            <a:br>
              <a:rPr lang="en-GB" dirty="0" smtClean="0"/>
            </a:br>
            <a:endParaRPr lang="en-GB" dirty="0"/>
          </a:p>
        </p:txBody>
      </p:sp>
      <p:sp>
        <p:nvSpPr>
          <p:cNvPr id="9" name="TextBox 8"/>
          <p:cNvSpPr txBox="1"/>
          <p:nvPr/>
        </p:nvSpPr>
        <p:spPr>
          <a:xfrm>
            <a:off x="8812541" y="4716711"/>
            <a:ext cx="3872286" cy="276999"/>
          </a:xfrm>
          <a:prstGeom prst="rect">
            <a:avLst/>
          </a:prstGeom>
          <a:noFill/>
        </p:spPr>
        <p:txBody>
          <a:bodyPr wrap="square" rtlCol="0">
            <a:spAutoFit/>
          </a:bodyPr>
          <a:lstStyle/>
          <a:p>
            <a:r>
              <a:rPr lang="en-GB" sz="1200" dirty="0" smtClean="0"/>
              <a:t>Image: commons.wikimedia.org</a:t>
            </a:r>
            <a:endParaRPr lang="en-GB" sz="1200" dirty="0"/>
          </a:p>
        </p:txBody>
      </p:sp>
      <p:pic>
        <p:nvPicPr>
          <p:cNvPr id="3" name="Picture 2"/>
          <p:cNvPicPr>
            <a:picLocks noChangeAspect="1"/>
          </p:cNvPicPr>
          <p:nvPr/>
        </p:nvPicPr>
        <p:blipFill>
          <a:blip r:embed="rId5"/>
          <a:stretch>
            <a:fillRect/>
          </a:stretch>
        </p:blipFill>
        <p:spPr>
          <a:xfrm>
            <a:off x="8890373" y="2087553"/>
            <a:ext cx="2102813" cy="2629158"/>
          </a:xfrm>
          <a:prstGeom prst="rect">
            <a:avLst/>
          </a:prstGeom>
        </p:spPr>
      </p:pic>
    </p:spTree>
    <p:extLst>
      <p:ext uri="{BB962C8B-B14F-4D97-AF65-F5344CB8AC3E}">
        <p14:creationId xmlns:p14="http://schemas.microsoft.com/office/powerpoint/2010/main" val="298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0576" y="3460714"/>
            <a:ext cx="9824098" cy="2387600"/>
          </a:xfrm>
        </p:spPr>
        <p:txBody>
          <a:bodyPr>
            <a:normAutofit fontScale="90000"/>
          </a:bodyPr>
          <a:lstStyle/>
          <a:p>
            <a:pPr algn="l"/>
            <a:r>
              <a:rPr lang="en-GB" sz="4000" dirty="0" smtClean="0"/>
              <a:t>Most people who smoke, drink too much alcohol or take illegal drugs know about the negative side effects but still take them. </a:t>
            </a:r>
            <a:br>
              <a:rPr lang="en-GB" sz="4000" dirty="0" smtClean="0"/>
            </a:br>
            <a:r>
              <a:rPr lang="en-GB" sz="4000" dirty="0"/>
              <a:t/>
            </a:r>
            <a:br>
              <a:rPr lang="en-GB" sz="4000" dirty="0"/>
            </a:br>
            <a:r>
              <a:rPr lang="en-GB" sz="4000" dirty="0" smtClean="0"/>
              <a:t>Why?</a:t>
            </a:r>
            <a:br>
              <a:rPr lang="en-GB" sz="4000" dirty="0" smtClean="0"/>
            </a:br>
            <a:r>
              <a:rPr lang="en-GB" sz="4000" dirty="0" smtClean="0"/>
              <a:t/>
            </a:r>
            <a:br>
              <a:rPr lang="en-GB" sz="4000" dirty="0" smtClean="0"/>
            </a:br>
            <a:r>
              <a:rPr lang="en-GB" sz="3100" dirty="0" smtClean="0"/>
              <a:t/>
            </a:r>
            <a:br>
              <a:rPr lang="en-GB" sz="3100" dirty="0" smtClean="0"/>
            </a:br>
            <a:r>
              <a:rPr lang="en-GB" sz="3100" dirty="0" smtClean="0"/>
              <a:t>  </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78353" y="24988"/>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7" name="Rectangle 6"/>
          <p:cNvSpPr/>
          <p:nvPr/>
        </p:nvSpPr>
        <p:spPr>
          <a:xfrm>
            <a:off x="283596" y="5792843"/>
            <a:ext cx="9658184" cy="923330"/>
          </a:xfrm>
          <a:prstGeom prst="rect">
            <a:avLst/>
          </a:prstGeom>
        </p:spPr>
        <p:txBody>
          <a:bodyPr wrap="square">
            <a:spAutoFit/>
          </a:bodyPr>
          <a:lstStyle/>
          <a:p>
            <a:r>
              <a:rPr lang="en-GB" dirty="0" smtClean="0"/>
              <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3114320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1734" y="5443605"/>
            <a:ext cx="11588170" cy="2387600"/>
          </a:xfrm>
        </p:spPr>
        <p:txBody>
          <a:bodyPr>
            <a:normAutofit fontScale="90000"/>
          </a:bodyPr>
          <a:lstStyle/>
          <a:p>
            <a:pPr algn="l"/>
            <a:r>
              <a:rPr lang="en-GB" sz="4000" dirty="0" smtClean="0"/>
              <a:t>Habits can be very hard to change. </a:t>
            </a:r>
            <a:br>
              <a:rPr lang="en-GB" sz="4000" dirty="0" smtClean="0"/>
            </a:br>
            <a:r>
              <a:rPr lang="en-GB" sz="4000" dirty="0" smtClean="0"/>
              <a:t/>
            </a:r>
            <a:br>
              <a:rPr lang="en-GB" sz="4000" dirty="0" smtClean="0"/>
            </a:br>
            <a:r>
              <a:rPr lang="en-GB" sz="4000" dirty="0" smtClean="0"/>
              <a:t>Cigarettes, alcohol and drugs all contain addictive properties that mean that people can find it almost impossible to quit. If </a:t>
            </a:r>
            <a:br>
              <a:rPr lang="en-GB" sz="4000" dirty="0" smtClean="0"/>
            </a:br>
            <a:r>
              <a:rPr lang="en-GB" sz="4000" dirty="0" smtClean="0"/>
              <a:t>this is the case, they need to seek professional help from their doctor.</a:t>
            </a:r>
            <a:br>
              <a:rPr lang="en-GB" sz="4000" dirty="0" smtClean="0"/>
            </a:br>
            <a:r>
              <a:rPr lang="en-GB" sz="4000" dirty="0" smtClean="0"/>
              <a:t/>
            </a:r>
            <a:br>
              <a:rPr lang="en-GB" sz="4000" dirty="0" smtClean="0"/>
            </a:br>
            <a:r>
              <a:rPr lang="en-GB" sz="4000" dirty="0" smtClean="0"/>
              <a:t>What virtues do we need to develop to avoid cigarettes and misusing alcohol?</a:t>
            </a:r>
            <a:br>
              <a:rPr lang="en-GB" sz="4000" dirty="0" smtClean="0"/>
            </a:br>
            <a:r>
              <a:rPr lang="en-GB" sz="3100" dirty="0" smtClean="0"/>
              <a:t> </a:t>
            </a:r>
            <a:br>
              <a:rPr lang="en-GB" sz="3100" dirty="0" smtClean="0"/>
            </a:br>
            <a:r>
              <a:rPr lang="en-GB" sz="3100" dirty="0" smtClean="0"/>
              <a:t/>
            </a:r>
            <a:br>
              <a:rPr lang="en-GB" sz="3100" dirty="0" smtClean="0"/>
            </a:br>
            <a:r>
              <a:rPr lang="en-GB" sz="3100" dirty="0" smtClean="0"/>
              <a:t/>
            </a:r>
            <a:br>
              <a:rPr lang="en-GB" sz="3100" dirty="0" smtClean="0"/>
            </a:br>
            <a:r>
              <a:rPr lang="en-GB" sz="3100" dirty="0" smtClean="0"/>
              <a:t/>
            </a:r>
            <a:br>
              <a:rPr lang="en-GB" sz="3100" dirty="0" smtClean="0"/>
            </a:br>
            <a:r>
              <a:rPr lang="en-GB" sz="3100" dirty="0" smtClean="0"/>
              <a:t>  </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78353" y="24988"/>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7" name="Rectangle 6"/>
          <p:cNvSpPr/>
          <p:nvPr/>
        </p:nvSpPr>
        <p:spPr>
          <a:xfrm>
            <a:off x="283596" y="5792843"/>
            <a:ext cx="9658184" cy="923330"/>
          </a:xfrm>
          <a:prstGeom prst="rect">
            <a:avLst/>
          </a:prstGeom>
        </p:spPr>
        <p:txBody>
          <a:bodyPr wrap="square">
            <a:spAutoFit/>
          </a:bodyPr>
          <a:lstStyle/>
          <a:p>
            <a:r>
              <a:rPr lang="en-GB" dirty="0" smtClean="0"/>
              <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3857300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82625" y="2730461"/>
            <a:ext cx="9737698" cy="2387600"/>
          </a:xfrm>
        </p:spPr>
        <p:txBody>
          <a:bodyPr>
            <a:normAutofit fontScale="90000"/>
          </a:bodyPr>
          <a:lstStyle/>
          <a:p>
            <a:pPr algn="l"/>
            <a:r>
              <a:rPr lang="en-GB" sz="3100" dirty="0" smtClean="0"/>
              <a:t> </a:t>
            </a:r>
            <a:br>
              <a:rPr lang="en-GB" sz="3100" dirty="0" smtClean="0"/>
            </a:br>
            <a:r>
              <a:rPr lang="en-GB" sz="4000" dirty="0" smtClean="0"/>
              <a:t>If someone you know wants help to stop using cigarettes, alcohol or drugs, where can they go?</a:t>
            </a:r>
            <a:br>
              <a:rPr lang="en-GB" sz="4000" dirty="0" smtClean="0"/>
            </a:br>
            <a:r>
              <a:rPr lang="en-GB" sz="3100" dirty="0" smtClean="0"/>
              <a:t/>
            </a:r>
            <a:br>
              <a:rPr lang="en-GB" sz="3100" dirty="0" smtClean="0"/>
            </a:br>
            <a:r>
              <a:rPr lang="en-GB" sz="3100" dirty="0" smtClean="0"/>
              <a:t/>
            </a:r>
            <a:br>
              <a:rPr lang="en-GB" sz="3100" dirty="0" smtClean="0"/>
            </a:br>
            <a:r>
              <a:rPr lang="en-GB" sz="3100" dirty="0" smtClean="0"/>
              <a:t>  </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878353" y="24988"/>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7" name="Rectangle 6"/>
          <p:cNvSpPr/>
          <p:nvPr/>
        </p:nvSpPr>
        <p:spPr>
          <a:xfrm>
            <a:off x="283596" y="5792843"/>
            <a:ext cx="9658184" cy="923330"/>
          </a:xfrm>
          <a:prstGeom prst="rect">
            <a:avLst/>
          </a:prstGeom>
        </p:spPr>
        <p:txBody>
          <a:bodyPr wrap="square">
            <a:spAutoFit/>
          </a:bodyPr>
          <a:lstStyle/>
          <a:p>
            <a:r>
              <a:rPr lang="en-GB" dirty="0" smtClean="0"/>
              <a:t/>
            </a:r>
            <a:br>
              <a:rPr lang="en-GB" dirty="0" smtClean="0"/>
            </a:br>
            <a:r>
              <a:rPr lang="en-GB" dirty="0" smtClean="0"/>
              <a:t/>
            </a:r>
            <a:br>
              <a:rPr lang="en-GB" dirty="0" smtClean="0"/>
            </a:br>
            <a:endParaRPr lang="en-GB" dirty="0"/>
          </a:p>
        </p:txBody>
      </p:sp>
    </p:spTree>
    <p:extLst>
      <p:ext uri="{BB962C8B-B14F-4D97-AF65-F5344CB8AC3E}">
        <p14:creationId xmlns:p14="http://schemas.microsoft.com/office/powerpoint/2010/main" val="12567182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229</Words>
  <Application>Microsoft Office PowerPoint</Application>
  <PresentationFormat>Widescreen</PresentationFormat>
  <Paragraphs>12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What effects do harmful substances have?</vt:lpstr>
      <vt:lpstr>Thinking about cigarettes, alcohol and illegal drugs, what are the different reasons that people might take them?     </vt:lpstr>
      <vt:lpstr>Use the diamond 9 cards to rank the effects from least serious (at the bottom) to most serious (at the top).  You will be looking at either cigarettes or alcohol. Then you will share your decisions with a group who looked at the other substance.     </vt:lpstr>
      <vt:lpstr>Most people who smoke, drink too much alcohol or take illegal drugs know about the negative side effects but still take them.   Why?     </vt:lpstr>
      <vt:lpstr>Habits can be very hard to change.   Cigarettes, alcohol and drugs all contain addictive properties that mean that people can find it almost impossible to quit. If  this is the case, they need to seek professional help from their doctor.  What virtues do we need to develop to avoid cigarettes and misusing alcohol?        </vt:lpstr>
      <vt:lpstr>  If someone you know wants help to stop using cigarettes, alcohol or drugs, where can they go?     </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Hunter (School of Education)</dc:creator>
  <cp:lastModifiedBy>Rebecca Wycherley (Education)</cp:lastModifiedBy>
  <cp:revision>8</cp:revision>
  <dcterms:created xsi:type="dcterms:W3CDTF">2019-07-04T11:09:00Z</dcterms:created>
  <dcterms:modified xsi:type="dcterms:W3CDTF">2020-06-05T12:03:16Z</dcterms:modified>
</cp:coreProperties>
</file>