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119DB6-CA8E-4FCC-AC4C-33DCA8C543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41267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119DB6-CA8E-4FCC-AC4C-33DCA8C543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416268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119DB6-CA8E-4FCC-AC4C-33DCA8C543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308451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119DB6-CA8E-4FCC-AC4C-33DCA8C543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423869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119DB6-CA8E-4FCC-AC4C-33DCA8C543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384822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119DB6-CA8E-4FCC-AC4C-33DCA8C5435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366376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119DB6-CA8E-4FCC-AC4C-33DCA8C54358}"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251019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119DB6-CA8E-4FCC-AC4C-33DCA8C54358}"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416478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19DB6-CA8E-4FCC-AC4C-33DCA8C54358}"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261503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119DB6-CA8E-4FCC-AC4C-33DCA8C5435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379473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119DB6-CA8E-4FCC-AC4C-33DCA8C5435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5EB55-7A32-4453-92F3-78A6114D7A0C}" type="slidenum">
              <a:rPr lang="en-GB" smtClean="0"/>
              <a:t>‹#›</a:t>
            </a:fld>
            <a:endParaRPr lang="en-GB"/>
          </a:p>
        </p:txBody>
      </p:sp>
    </p:spTree>
    <p:extLst>
      <p:ext uri="{BB962C8B-B14F-4D97-AF65-F5344CB8AC3E}">
        <p14:creationId xmlns:p14="http://schemas.microsoft.com/office/powerpoint/2010/main" val="107379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19DB6-CA8E-4FCC-AC4C-33DCA8C54358}" type="datetimeFigureOut">
              <a:rPr lang="en-GB" smtClean="0"/>
              <a:t>05/06/2020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5EB55-7A32-4453-92F3-78A6114D7A0C}" type="slidenum">
              <a:rPr lang="en-GB" smtClean="0"/>
              <a:t>‹#›</a:t>
            </a:fld>
            <a:endParaRPr lang="en-GB"/>
          </a:p>
        </p:txBody>
      </p:sp>
    </p:spTree>
    <p:extLst>
      <p:ext uri="{BB962C8B-B14F-4D97-AF65-F5344CB8AC3E}">
        <p14:creationId xmlns:p14="http://schemas.microsoft.com/office/powerpoint/2010/main" val="3638718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bc.com/teach/class-clips-video/pshe-ks2-text-bullying/zvgdt39"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375" y="2305192"/>
            <a:ext cx="9144000" cy="2387600"/>
          </a:xfrm>
        </p:spPr>
        <p:txBody>
          <a:bodyPr/>
          <a:lstStyle/>
          <a:p>
            <a:r>
              <a:rPr lang="en-GB" dirty="0" smtClean="0"/>
              <a:t>What effect does cyber bullying have?</a:t>
            </a:r>
            <a:endParaRPr lang="en-GB" dirty="0"/>
          </a:p>
        </p:txBody>
      </p:sp>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849597" y="-2748"/>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spTree>
    <p:extLst>
      <p:ext uri="{BB962C8B-B14F-4D97-AF65-F5344CB8AC3E}">
        <p14:creationId xmlns:p14="http://schemas.microsoft.com/office/powerpoint/2010/main" val="160703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035" y="4957002"/>
            <a:ext cx="9144000" cy="2387600"/>
          </a:xfrm>
        </p:spPr>
        <p:txBody>
          <a:bodyPr>
            <a:normAutofit fontScale="90000"/>
          </a:bodyPr>
          <a:lstStyle/>
          <a:p>
            <a:pPr marL="177800" algn="l">
              <a:tabLst>
                <a:tab pos="177800" algn="l"/>
              </a:tabLst>
            </a:pPr>
            <a:r>
              <a:rPr lang="en-GB" sz="3100" dirty="0" smtClean="0"/>
              <a:t>Watch: </a:t>
            </a:r>
            <a:r>
              <a:rPr lang="en-GB" sz="3100" dirty="0" smtClean="0">
                <a:hlinkClick r:id="rId2"/>
              </a:rPr>
              <a:t>https://www.bbc.com/teach/class-clips-video/pshe-ks2-text-bullying/zvgdt39</a:t>
            </a:r>
            <a:r>
              <a:rPr lang="en-GB" sz="3100" dirty="0" smtClean="0"/>
              <a:t> [accessed 27.05.2020].</a:t>
            </a:r>
            <a:br>
              <a:rPr lang="en-GB" sz="3100" dirty="0" smtClean="0"/>
            </a:br>
            <a:r>
              <a:rPr lang="en-GB" sz="3100" dirty="0" smtClean="0"/>
              <a:t/>
            </a:r>
            <a:br>
              <a:rPr lang="en-GB" sz="3100" dirty="0" smtClean="0"/>
            </a:br>
            <a:r>
              <a:rPr lang="en-GB" sz="3100" dirty="0" smtClean="0"/>
              <a:t>Discuss the following questions:</a:t>
            </a:r>
            <a:br>
              <a:rPr lang="en-GB" sz="3100" dirty="0" smtClean="0"/>
            </a:br>
            <a:r>
              <a:rPr lang="en-GB" sz="3100" dirty="0" smtClean="0"/>
              <a:t/>
            </a:r>
            <a:br>
              <a:rPr lang="en-GB" sz="3100" dirty="0" smtClean="0"/>
            </a:br>
            <a:r>
              <a:rPr lang="en-GB" sz="3100" dirty="0" smtClean="0"/>
              <a:t>Is this cyber bullying? Why? </a:t>
            </a:r>
            <a:br>
              <a:rPr lang="en-GB" sz="3100" dirty="0" smtClean="0"/>
            </a:br>
            <a:r>
              <a:rPr lang="en-GB" sz="3100" dirty="0" smtClean="0"/>
              <a:t/>
            </a:r>
            <a:br>
              <a:rPr lang="en-GB" sz="3100" dirty="0" smtClean="0"/>
            </a:br>
            <a:r>
              <a:rPr lang="en-GB" sz="3100" dirty="0" smtClean="0"/>
              <a:t>What effect does it have on Joe?</a:t>
            </a:r>
            <a:br>
              <a:rPr lang="en-GB" sz="3100" dirty="0" smtClean="0"/>
            </a:br>
            <a:r>
              <a:rPr lang="en-GB" sz="3100" dirty="0" smtClean="0"/>
              <a:t/>
            </a:r>
            <a:br>
              <a:rPr lang="en-GB" sz="3100" dirty="0" smtClean="0"/>
            </a:br>
            <a:r>
              <a:rPr lang="en-GB" sz="3100" dirty="0" smtClean="0"/>
              <a:t>Why doesn’t he want to tell his teacher?</a:t>
            </a:r>
            <a:br>
              <a:rPr lang="en-GB" sz="3100" dirty="0" smtClean="0"/>
            </a:br>
            <a:r>
              <a:rPr lang="en-GB" sz="3100" dirty="0" smtClean="0"/>
              <a:t/>
            </a:r>
            <a:br>
              <a:rPr lang="en-GB" sz="3100" dirty="0" smtClean="0"/>
            </a:br>
            <a:r>
              <a:rPr lang="en-GB" sz="3100" dirty="0" smtClean="0"/>
              <a:t>What do you think he should do? Why?</a:t>
            </a:r>
            <a:br>
              <a:rPr lang="en-GB" sz="3100" dirty="0" smtClean="0"/>
            </a:br>
            <a:r>
              <a:rPr lang="en-GB" sz="3100" dirty="0" smtClean="0"/>
              <a:t/>
            </a:r>
            <a:br>
              <a:rPr lang="en-GB" sz="3100" dirty="0" smtClean="0"/>
            </a:br>
            <a:r>
              <a:rPr lang="en-GB" sz="3100" dirty="0" smtClean="0"/>
              <a:t>Why do you think Amar and Shanice might be bullying him?</a:t>
            </a:r>
            <a:r>
              <a:rPr lang="en-GB" dirty="0" smtClean="0"/>
              <a:t/>
            </a:r>
            <a:br>
              <a:rPr lang="en-GB" dirty="0" smtClean="0"/>
            </a:br>
            <a:endParaRPr lang="en-GB" dirty="0"/>
          </a:p>
        </p:txBody>
      </p:sp>
      <p:pic>
        <p:nvPicPr>
          <p:cNvPr id="4" name="Picture 3"/>
          <p:cNvPicPr>
            <a:picLocks noChangeAspect="1"/>
          </p:cNvPicPr>
          <p:nvPr/>
        </p:nvPicPr>
        <p:blipFill>
          <a:blip r:embed="rId3"/>
          <a:stretch>
            <a:fillRect/>
          </a:stretch>
        </p:blipFill>
        <p:spPr>
          <a:xfrm>
            <a:off x="-13250" y="0"/>
            <a:ext cx="12205250" cy="1066892"/>
          </a:xfrm>
          <a:prstGeom prst="rect">
            <a:avLst/>
          </a:prstGeom>
        </p:spPr>
      </p:pic>
      <p:pic>
        <p:nvPicPr>
          <p:cNvPr id="5" name="Picture 4"/>
          <p:cNvPicPr>
            <a:picLocks noChangeAspect="1"/>
          </p:cNvPicPr>
          <p:nvPr/>
        </p:nvPicPr>
        <p:blipFill>
          <a:blip r:embed="rId4"/>
          <a:stretch>
            <a:fillRect/>
          </a:stretch>
        </p:blipFill>
        <p:spPr>
          <a:xfrm>
            <a:off x="7849597" y="-2748"/>
            <a:ext cx="4523624" cy="1097375"/>
          </a:xfrm>
          <a:prstGeom prst="rect">
            <a:avLst/>
          </a:prstGeom>
        </p:spPr>
      </p:pic>
      <p:pic>
        <p:nvPicPr>
          <p:cNvPr id="6" name="Picture 5"/>
          <p:cNvPicPr>
            <a:picLocks noChangeAspect="1"/>
          </p:cNvPicPr>
          <p:nvPr/>
        </p:nvPicPr>
        <p:blipFill>
          <a:blip r:embed="rId5"/>
          <a:stretch>
            <a:fillRect/>
          </a:stretch>
        </p:blipFill>
        <p:spPr>
          <a:xfrm>
            <a:off x="10222821" y="5443605"/>
            <a:ext cx="1969179" cy="1414395"/>
          </a:xfrm>
          <a:prstGeom prst="rect">
            <a:avLst/>
          </a:prstGeom>
        </p:spPr>
      </p:pic>
      <p:pic>
        <p:nvPicPr>
          <p:cNvPr id="3" name="Picture 2"/>
          <p:cNvPicPr>
            <a:picLocks noChangeAspect="1"/>
          </p:cNvPicPr>
          <p:nvPr/>
        </p:nvPicPr>
        <p:blipFill>
          <a:blip r:embed="rId6"/>
          <a:stretch>
            <a:fillRect/>
          </a:stretch>
        </p:blipFill>
        <p:spPr>
          <a:xfrm>
            <a:off x="7923351" y="2199175"/>
            <a:ext cx="2865368" cy="2139881"/>
          </a:xfrm>
          <a:prstGeom prst="rect">
            <a:avLst/>
          </a:prstGeom>
        </p:spPr>
      </p:pic>
      <p:sp>
        <p:nvSpPr>
          <p:cNvPr id="7" name="TextBox 6"/>
          <p:cNvSpPr txBox="1"/>
          <p:nvPr/>
        </p:nvSpPr>
        <p:spPr>
          <a:xfrm>
            <a:off x="-13250" y="6581001"/>
            <a:ext cx="2032978" cy="276999"/>
          </a:xfrm>
          <a:prstGeom prst="rect">
            <a:avLst/>
          </a:prstGeom>
          <a:noFill/>
        </p:spPr>
        <p:txBody>
          <a:bodyPr wrap="square" rtlCol="0">
            <a:spAutoFit/>
          </a:bodyPr>
          <a:lstStyle/>
          <a:p>
            <a:r>
              <a:rPr lang="en-GB" sz="1200" dirty="0" smtClean="0"/>
              <a:t>Image: pixabay.com</a:t>
            </a:r>
            <a:endParaRPr lang="en-GB" sz="1200" dirty="0"/>
          </a:p>
        </p:txBody>
      </p:sp>
    </p:spTree>
    <p:extLst>
      <p:ext uri="{BB962C8B-B14F-4D97-AF65-F5344CB8AC3E}">
        <p14:creationId xmlns:p14="http://schemas.microsoft.com/office/powerpoint/2010/main" val="18558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849597" y="-2748"/>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sp>
        <p:nvSpPr>
          <p:cNvPr id="8" name="Rectangle 7"/>
          <p:cNvSpPr/>
          <p:nvPr/>
        </p:nvSpPr>
        <p:spPr>
          <a:xfrm>
            <a:off x="455875" y="1613666"/>
            <a:ext cx="6096000" cy="3970318"/>
          </a:xfrm>
          <a:prstGeom prst="rect">
            <a:avLst/>
          </a:prstGeom>
        </p:spPr>
        <p:txBody>
          <a:bodyPr>
            <a:spAutoFit/>
          </a:bodyPr>
          <a:lstStyle/>
          <a:p>
            <a:r>
              <a:rPr lang="en-GB" sz="2800" dirty="0" smtClean="0">
                <a:latin typeface="+mj-lt"/>
              </a:rPr>
              <a:t>How do you think someone who is being cyberbullied might feel? Can you think of any effects that you might notice?</a:t>
            </a:r>
          </a:p>
          <a:p>
            <a:endParaRPr lang="en-GB" sz="2800" dirty="0" smtClean="0">
              <a:latin typeface="+mj-lt"/>
            </a:endParaRPr>
          </a:p>
          <a:p>
            <a:r>
              <a:rPr lang="en-GB" sz="2800" dirty="0" smtClean="0">
                <a:latin typeface="+mj-lt"/>
              </a:rPr>
              <a:t>Annotate around a person some signs and feelings that might be the result of cyberbullying.</a:t>
            </a:r>
          </a:p>
          <a:p>
            <a:endParaRPr lang="en-GB" sz="2800" dirty="0" smtClean="0"/>
          </a:p>
          <a:p>
            <a:r>
              <a:rPr lang="en-GB" sz="2800" dirty="0" smtClean="0"/>
              <a:t>  </a:t>
            </a:r>
            <a:endParaRPr lang="en-GB" sz="2800" dirty="0"/>
          </a:p>
        </p:txBody>
      </p:sp>
      <p:sp>
        <p:nvSpPr>
          <p:cNvPr id="9" name="Rectangle 8"/>
          <p:cNvSpPr/>
          <p:nvPr/>
        </p:nvSpPr>
        <p:spPr>
          <a:xfrm>
            <a:off x="455875" y="5260818"/>
            <a:ext cx="10182970" cy="646331"/>
          </a:xfrm>
          <a:prstGeom prst="rect">
            <a:avLst/>
          </a:prstGeom>
        </p:spPr>
        <p:txBody>
          <a:bodyPr wrap="square">
            <a:spAutoFit/>
          </a:bodyPr>
          <a:lstStyle/>
          <a:p>
            <a:r>
              <a:rPr lang="en-GB" dirty="0" smtClean="0"/>
              <a:t>Some of the impacts of bullying might only last for a short time until the bullying has been sorted. However, bullying can have long-term consequences. Can you think of any potential long-term impacts of bullying?</a:t>
            </a:r>
            <a:endParaRPr lang="en-GB" dirty="0"/>
          </a:p>
        </p:txBody>
      </p:sp>
      <p:pic>
        <p:nvPicPr>
          <p:cNvPr id="10" name="Picture 9"/>
          <p:cNvPicPr/>
          <p:nvPr/>
        </p:nvPicPr>
        <p:blipFill>
          <a:blip r:embed="rId5"/>
          <a:stretch>
            <a:fillRect/>
          </a:stretch>
        </p:blipFill>
        <p:spPr>
          <a:xfrm>
            <a:off x="8256201" y="1567951"/>
            <a:ext cx="2183765" cy="3402330"/>
          </a:xfrm>
          <a:prstGeom prst="rect">
            <a:avLst/>
          </a:prstGeom>
        </p:spPr>
      </p:pic>
      <p:sp>
        <p:nvSpPr>
          <p:cNvPr id="2" name="TextBox 1"/>
          <p:cNvSpPr txBox="1"/>
          <p:nvPr/>
        </p:nvSpPr>
        <p:spPr>
          <a:xfrm>
            <a:off x="0" y="6603161"/>
            <a:ext cx="3061252" cy="276999"/>
          </a:xfrm>
          <a:prstGeom prst="rect">
            <a:avLst/>
          </a:prstGeom>
          <a:noFill/>
        </p:spPr>
        <p:txBody>
          <a:bodyPr wrap="square" rtlCol="0">
            <a:spAutoFit/>
          </a:bodyPr>
          <a:lstStyle/>
          <a:p>
            <a:r>
              <a:rPr lang="en-GB" sz="1200" dirty="0" smtClean="0"/>
              <a:t>Image: clipartlibrary.com</a:t>
            </a:r>
            <a:endParaRPr lang="en-GB" sz="1200" dirty="0"/>
          </a:p>
        </p:txBody>
      </p:sp>
    </p:spTree>
    <p:extLst>
      <p:ext uri="{BB962C8B-B14F-4D97-AF65-F5344CB8AC3E}">
        <p14:creationId xmlns:p14="http://schemas.microsoft.com/office/powerpoint/2010/main" val="23880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849597" y="-2748"/>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sp>
        <p:nvSpPr>
          <p:cNvPr id="10" name="AutoShape 2"/>
          <p:cNvSpPr>
            <a:spLocks noChangeArrowheads="1"/>
          </p:cNvSpPr>
          <p:nvPr/>
        </p:nvSpPr>
        <p:spPr bwMode="auto">
          <a:xfrm>
            <a:off x="2143986" y="1183362"/>
            <a:ext cx="5029204" cy="1496799"/>
          </a:xfrm>
          <a:prstGeom prst="horizontalScroll">
            <a:avLst>
              <a:gd name="adj" fmla="val 12500"/>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5"/>
          <a:stretch>
            <a:fillRect/>
          </a:stretch>
        </p:blipFill>
        <p:spPr>
          <a:xfrm>
            <a:off x="9142925" y="1300412"/>
            <a:ext cx="1608564" cy="2412847"/>
          </a:xfrm>
          <a:prstGeom prst="rect">
            <a:avLst/>
          </a:prstGeom>
        </p:spPr>
      </p:pic>
      <p:sp>
        <p:nvSpPr>
          <p:cNvPr id="7" name="TextBox 6"/>
          <p:cNvSpPr txBox="1"/>
          <p:nvPr/>
        </p:nvSpPr>
        <p:spPr>
          <a:xfrm>
            <a:off x="-13250" y="6572534"/>
            <a:ext cx="3705308" cy="276999"/>
          </a:xfrm>
          <a:prstGeom prst="rect">
            <a:avLst/>
          </a:prstGeom>
          <a:noFill/>
        </p:spPr>
        <p:txBody>
          <a:bodyPr wrap="square" rtlCol="0">
            <a:spAutoFit/>
          </a:bodyPr>
          <a:lstStyle/>
          <a:p>
            <a:r>
              <a:rPr lang="en-GB" sz="1200" dirty="0" smtClean="0"/>
              <a:t>Image: wikimedia.commons.org</a:t>
            </a:r>
            <a:endParaRPr lang="en-GB" sz="1200" dirty="0"/>
          </a:p>
        </p:txBody>
      </p:sp>
      <p:sp>
        <p:nvSpPr>
          <p:cNvPr id="12" name="Rectangle 11"/>
          <p:cNvSpPr/>
          <p:nvPr/>
        </p:nvSpPr>
        <p:spPr>
          <a:xfrm>
            <a:off x="2525187" y="1496906"/>
            <a:ext cx="4266802" cy="923330"/>
          </a:xfrm>
          <a:prstGeom prst="rect">
            <a:avLst/>
          </a:prstGeom>
        </p:spPr>
        <p:txBody>
          <a:bodyPr wrap="square">
            <a:spAutoFit/>
          </a:bodyPr>
          <a:lstStyle/>
          <a:p>
            <a:r>
              <a:rPr lang="en-GB" dirty="0" smtClean="0">
                <a:latin typeface="+mj-lt"/>
              </a:rPr>
              <a:t>I always say that creating positive change in the world starts with just one person: you.</a:t>
            </a:r>
          </a:p>
          <a:p>
            <a:r>
              <a:rPr lang="en-GB" dirty="0" smtClean="0">
                <a:latin typeface="+mj-lt"/>
              </a:rPr>
              <a:t>- Lizzie Velasquez</a:t>
            </a:r>
            <a:endParaRPr lang="en-GB" dirty="0">
              <a:latin typeface="+mj-lt"/>
            </a:endParaRPr>
          </a:p>
        </p:txBody>
      </p:sp>
      <p:sp>
        <p:nvSpPr>
          <p:cNvPr id="13" name="Rectangle 12"/>
          <p:cNvSpPr/>
          <p:nvPr/>
        </p:nvSpPr>
        <p:spPr>
          <a:xfrm>
            <a:off x="310054" y="2759534"/>
            <a:ext cx="8697068" cy="3139321"/>
          </a:xfrm>
          <a:prstGeom prst="rect">
            <a:avLst/>
          </a:prstGeom>
        </p:spPr>
        <p:txBody>
          <a:bodyPr wrap="square">
            <a:spAutoFit/>
          </a:bodyPr>
          <a:lstStyle/>
          <a:p>
            <a:r>
              <a:rPr lang="en-GB" sz="2000" dirty="0" smtClean="0">
                <a:latin typeface="+mj-lt"/>
              </a:rPr>
              <a:t>Lizzie Velasquez was born with a rare genetic condition which means that she cannot put on any weight, and is visually impaired. At school, she was bullied for looking different and, when she was 17, she found a video online which described her as the ‘world’s ugliest woman.’ The clip attracted 4 million views and lots of negative comments. Although these comments were really hurtful, she decided to take positive action. She used this experience and life story to become a highly successful motivational speaker, an anti-bullying activist and a YouTube star. She has described her family as a huge support network and said that her faith also gives her strength.</a:t>
            </a:r>
          </a:p>
          <a:p>
            <a:endParaRPr lang="en-GB" dirty="0" smtClean="0"/>
          </a:p>
        </p:txBody>
      </p:sp>
      <p:sp>
        <p:nvSpPr>
          <p:cNvPr id="14" name="Rectangle 13"/>
          <p:cNvSpPr/>
          <p:nvPr/>
        </p:nvSpPr>
        <p:spPr>
          <a:xfrm>
            <a:off x="310054" y="5991721"/>
            <a:ext cx="9809260" cy="400110"/>
          </a:xfrm>
          <a:prstGeom prst="rect">
            <a:avLst/>
          </a:prstGeom>
        </p:spPr>
        <p:txBody>
          <a:bodyPr wrap="square">
            <a:spAutoFit/>
          </a:bodyPr>
          <a:lstStyle/>
          <a:p>
            <a:r>
              <a:rPr lang="en-GB" sz="2000" dirty="0" smtClean="0">
                <a:latin typeface="+mj-lt"/>
              </a:rPr>
              <a:t>What virtues has Lizzie shown? What has helped her? What can we learn from her? </a:t>
            </a:r>
            <a:endParaRPr lang="en-GB" sz="2000" dirty="0">
              <a:latin typeface="+mj-lt"/>
            </a:endParaRPr>
          </a:p>
        </p:txBody>
      </p:sp>
    </p:spTree>
    <p:extLst>
      <p:ext uri="{BB962C8B-B14F-4D97-AF65-F5344CB8AC3E}">
        <p14:creationId xmlns:p14="http://schemas.microsoft.com/office/powerpoint/2010/main" val="3757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849597" y="-2748"/>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sp>
        <p:nvSpPr>
          <p:cNvPr id="13" name="Rectangle 12"/>
          <p:cNvSpPr/>
          <p:nvPr/>
        </p:nvSpPr>
        <p:spPr>
          <a:xfrm>
            <a:off x="344556" y="3005624"/>
            <a:ext cx="8697068" cy="646331"/>
          </a:xfrm>
          <a:prstGeom prst="rect">
            <a:avLst/>
          </a:prstGeom>
        </p:spPr>
        <p:txBody>
          <a:bodyPr wrap="square">
            <a:spAutoFit/>
          </a:bodyPr>
          <a:lstStyle/>
          <a:p>
            <a:endParaRPr lang="en-GB" dirty="0" smtClean="0"/>
          </a:p>
          <a:p>
            <a:endParaRPr lang="en-GB" dirty="0" smtClean="0"/>
          </a:p>
        </p:txBody>
      </p:sp>
      <p:sp>
        <p:nvSpPr>
          <p:cNvPr id="2" name="Rectangle 1"/>
          <p:cNvSpPr/>
          <p:nvPr/>
        </p:nvSpPr>
        <p:spPr>
          <a:xfrm>
            <a:off x="1248355" y="1882239"/>
            <a:ext cx="8863054" cy="2246769"/>
          </a:xfrm>
          <a:prstGeom prst="rect">
            <a:avLst/>
          </a:prstGeom>
        </p:spPr>
        <p:txBody>
          <a:bodyPr wrap="square">
            <a:spAutoFit/>
          </a:bodyPr>
          <a:lstStyle/>
          <a:p>
            <a:r>
              <a:rPr lang="en-GB" sz="2800" dirty="0" smtClean="0">
                <a:latin typeface="+mj-lt"/>
              </a:rPr>
              <a:t>If you or someone you know is being cyberbullied, where can you go for advice? What can you do? </a:t>
            </a:r>
            <a:endParaRPr lang="en-GB" sz="2800" dirty="0">
              <a:latin typeface="+mj-lt"/>
            </a:endParaRPr>
          </a:p>
          <a:p>
            <a:endParaRPr lang="en-GB" sz="2800" dirty="0" smtClean="0">
              <a:latin typeface="+mj-lt"/>
            </a:endParaRPr>
          </a:p>
          <a:p>
            <a:r>
              <a:rPr lang="en-GB" sz="2800" dirty="0" smtClean="0">
                <a:latin typeface="+mj-lt"/>
              </a:rPr>
              <a:t>Draw around your hand and write down one place on each finger that you could go to for help.</a:t>
            </a:r>
            <a:endParaRPr lang="en-GB" sz="2800" dirty="0">
              <a:latin typeface="+mj-lt"/>
            </a:endParaRPr>
          </a:p>
        </p:txBody>
      </p:sp>
      <p:pic>
        <p:nvPicPr>
          <p:cNvPr id="2050" name="Picture 2" descr="Image result for hand out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9326" y="3567180"/>
            <a:ext cx="3098452" cy="31414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587" y="6570082"/>
            <a:ext cx="2894274" cy="276999"/>
          </a:xfrm>
          <a:prstGeom prst="rect">
            <a:avLst/>
          </a:prstGeom>
          <a:noFill/>
        </p:spPr>
        <p:txBody>
          <a:bodyPr wrap="square" rtlCol="0">
            <a:spAutoFit/>
          </a:bodyPr>
          <a:lstStyle/>
          <a:p>
            <a:r>
              <a:rPr lang="en-GB" sz="1200" dirty="0" smtClean="0"/>
              <a:t>Image: so.wikimedia.org</a:t>
            </a:r>
            <a:endParaRPr lang="en-GB" sz="1200" dirty="0"/>
          </a:p>
        </p:txBody>
      </p:sp>
    </p:spTree>
    <p:extLst>
      <p:ext uri="{BB962C8B-B14F-4D97-AF65-F5344CB8AC3E}">
        <p14:creationId xmlns:p14="http://schemas.microsoft.com/office/powerpoint/2010/main" val="2800577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376</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What effect does cyber bullying have?</vt:lpstr>
      <vt:lpstr>Watch: https://www.bbc.com/teach/class-clips-video/pshe-ks2-text-bullying/zvgdt39 [accessed 27.05.2020].  Discuss the following questions:  Is this cyber bullying? Why?   What effect does it have on Joe?  Why doesn’t he want to tell his teacher?  What do you think he should do? Why?  Why do you think Amar and Shanice might be bullying him? </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effects might cyber bullying have?</dc:title>
  <dc:creator>Rachael Hunter (School of Education)</dc:creator>
  <cp:lastModifiedBy>Rebecca Wycherley (Education)</cp:lastModifiedBy>
  <cp:revision>14</cp:revision>
  <dcterms:created xsi:type="dcterms:W3CDTF">2019-07-04T08:15:09Z</dcterms:created>
  <dcterms:modified xsi:type="dcterms:W3CDTF">2020-06-05T11:55:32Z</dcterms:modified>
</cp:coreProperties>
</file>