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99" r:id="rId2"/>
    <p:sldId id="366" r:id="rId3"/>
    <p:sldId id="405" r:id="rId4"/>
    <p:sldId id="400" r:id="rId5"/>
    <p:sldId id="401" r:id="rId6"/>
    <p:sldId id="402" r:id="rId7"/>
    <p:sldId id="404" r:id="rId8"/>
    <p:sldId id="406" r:id="rId9"/>
    <p:sldId id="368" r:id="rId10"/>
    <p:sldId id="369" r:id="rId11"/>
    <p:sldId id="370" r:id="rId12"/>
    <p:sldId id="371" r:id="rId13"/>
    <p:sldId id="372" r:id="rId14"/>
    <p:sldId id="373" r:id="rId15"/>
    <p:sldId id="374" r:id="rId16"/>
    <p:sldId id="375" r:id="rId17"/>
    <p:sldId id="408" r:id="rId18"/>
    <p:sldId id="409" r:id="rId19"/>
    <p:sldId id="379" r:id="rId20"/>
    <p:sldId id="377" r:id="rId21"/>
    <p:sldId id="411" r:id="rId22"/>
    <p:sldId id="424" r:id="rId23"/>
    <p:sldId id="412" r:id="rId24"/>
    <p:sldId id="413" r:id="rId25"/>
    <p:sldId id="410" r:id="rId26"/>
    <p:sldId id="382" r:id="rId27"/>
    <p:sldId id="414" r:id="rId28"/>
    <p:sldId id="415" r:id="rId29"/>
    <p:sldId id="384" r:id="rId30"/>
    <p:sldId id="416" r:id="rId31"/>
    <p:sldId id="417" r:id="rId32"/>
    <p:sldId id="418" r:id="rId33"/>
    <p:sldId id="419" r:id="rId34"/>
    <p:sldId id="420" r:id="rId35"/>
    <p:sldId id="421" r:id="rId36"/>
    <p:sldId id="422" r:id="rId37"/>
    <p:sldId id="423" r:id="rId38"/>
    <p:sldId id="389" r:id="rId39"/>
    <p:sldId id="392" r:id="rId40"/>
    <p:sldId id="397" r:id="rId41"/>
    <p:sldId id="391"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 SERVICES" initials="UOB" lastIdx="1" clrIdx="0"/>
  <p:cmAuthor id="1" name="Danielle Leane Wartnaby" initials="DLW"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2907" autoAdjust="0"/>
  </p:normalViewPr>
  <p:slideViewPr>
    <p:cSldViewPr>
      <p:cViewPr varScale="1">
        <p:scale>
          <a:sx n="84" d="100"/>
          <a:sy n="84" d="100"/>
        </p:scale>
        <p:origin x="243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B1721C8-2C80-47FB-A9DE-FD0E45682F57}" type="datetimeFigureOut">
              <a:rPr lang="en-GB" smtClean="0"/>
              <a:t>15/03/2019</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2257015F-33D8-4239-B144-9A329DA38A96}" type="slidenum">
              <a:rPr lang="en-GB" smtClean="0"/>
              <a:t>‹#›</a:t>
            </a:fld>
            <a:endParaRPr lang="en-GB"/>
          </a:p>
        </p:txBody>
      </p:sp>
    </p:spTree>
    <p:extLst>
      <p:ext uri="{BB962C8B-B14F-4D97-AF65-F5344CB8AC3E}">
        <p14:creationId xmlns:p14="http://schemas.microsoft.com/office/powerpoint/2010/main" val="198562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FF64F1C-A2D6-4EB5-8D58-806F134FC57B}" type="datetimeFigureOut">
              <a:rPr lang="en-GB" smtClean="0"/>
              <a:t>15/03/2019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91ABBA79-656C-4AF2-8259-EDAE162F599F}" type="slidenum">
              <a:rPr lang="en-GB" smtClean="0"/>
              <a:t>‹#›</a:t>
            </a:fld>
            <a:endParaRPr lang="en-GB"/>
          </a:p>
        </p:txBody>
      </p:sp>
    </p:spTree>
    <p:extLst>
      <p:ext uri="{BB962C8B-B14F-4D97-AF65-F5344CB8AC3E}">
        <p14:creationId xmlns:p14="http://schemas.microsoft.com/office/powerpoint/2010/main" val="376534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ubileecentre.ac.uk/userfiles/jubileecentre/pdf/character-education/Framework%20for%20Character%20Edu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ubileecentre.ac.uk/"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irmingham.ac.uk/postgraduate/courses/distance/edu/character-education.aspx"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ubileecentre.ac.uk/userfiles/jubileecentre/pdf/Research%20Reports/Character_Education_in_UK_School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jubileecentre.ac.uk/userfiles/jubileecentre/pdf/Research%20Reports/SchoolsOfVirtueResearchReport.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jubileecentre.ac.uk/1641/character-education/resources/knightly-virtu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jubileecentre.ac.uk/1641/character-education/resources/knightly-virtu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jubileecentre.ac.uk/1641/character-education/resources/knightly-virtu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jubileecentre.ac.uk/1641/character-education/resources/knightly-virtues"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jubileecentre.ac.uk/1635/character-education" TargetMode="External"/><Relationship Id="rId4" Type="http://schemas.openxmlformats.org/officeDocument/2006/relationships/hyperlink" Target="https://www.jubileecentre.ac.uk/1709/character-education"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jubileecentre.ac.u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slides provide an introduction to the theory and practice of character education in schools from the Jubilee Centre for Character and Virtues at the University of Birmingham.</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Jubilee Centre’s </a:t>
            </a:r>
            <a:r>
              <a:rPr lang="en-US" sz="1200" i="1" u="sng" kern="1200" dirty="0" smtClean="0">
                <a:solidFill>
                  <a:schemeClr val="tx1"/>
                </a:solidFill>
                <a:effectLst/>
                <a:latin typeface="+mn-lt"/>
                <a:ea typeface="+mn-ea"/>
                <a:cs typeface="+mn-cs"/>
                <a:hlinkClick r:id="rId3"/>
              </a:rPr>
              <a:t>A Framework for Character Education in Schools</a:t>
            </a:r>
            <a:r>
              <a:rPr lang="en-US" sz="1200" i="0" u="sng" kern="1200" dirty="0" smtClean="0">
                <a:solidFill>
                  <a:schemeClr val="tx1"/>
                </a:solidFill>
                <a:effectLst/>
                <a:latin typeface="+mn-lt"/>
                <a:ea typeface="+mn-ea"/>
                <a:cs typeface="+mn-cs"/>
                <a:hlinkClick r:id="rId3"/>
              </a:rPr>
              <a:t> (2017)</a:t>
            </a:r>
            <a:r>
              <a:rPr lang="en-US" sz="1200" kern="1200" dirty="0" smtClean="0">
                <a:solidFill>
                  <a:schemeClr val="tx1"/>
                </a:solidFill>
                <a:effectLst/>
                <a:latin typeface="+mn-lt"/>
                <a:ea typeface="+mn-ea"/>
                <a:cs typeface="+mn-cs"/>
              </a:rPr>
              <a:t> follows a neo-Aristotelian approach to character education (</a:t>
            </a:r>
            <a:r>
              <a:rPr lang="en-US" sz="1200" i="1" kern="1200" dirty="0" smtClean="0">
                <a:solidFill>
                  <a:schemeClr val="tx1"/>
                </a:solidFill>
                <a:effectLst/>
                <a:latin typeface="+mn-lt"/>
                <a:ea typeface="+mn-ea"/>
                <a:cs typeface="+mn-cs"/>
              </a:rPr>
              <a:t>for more information on this approach look at the further reading section</a:t>
            </a:r>
            <a:r>
              <a:rPr lang="en-US" sz="1200" kern="1200" dirty="0" smtClean="0">
                <a:solidFill>
                  <a:schemeClr val="tx1"/>
                </a:solidFill>
                <a:effectLst/>
                <a:latin typeface="+mn-lt"/>
                <a:ea typeface="+mn-ea"/>
                <a:cs typeface="+mn-cs"/>
              </a:rPr>
              <a:t>) and is available to download for free on the Jubilee Centre’s website. It has been sent to every secondary school in the country and 4,500 primary schools. It explains the key principles of character education and has been adopted around the world. Research has also been conducted within the professions of nursing, business, law and the army, as well as with marginalised young people. The reports are also available to download for free on the Jubilee Centre’s website.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10</a:t>
            </a:fld>
            <a:endParaRPr lang="en-GB"/>
          </a:p>
        </p:txBody>
      </p:sp>
    </p:spTree>
    <p:extLst>
      <p:ext uri="{BB962C8B-B14F-4D97-AF65-F5344CB8AC3E}">
        <p14:creationId xmlns:p14="http://schemas.microsoft.com/office/powerpoint/2010/main" val="33059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Individuals can respond well, or less well, to the challenges they face in everyday life, and the virtues are those character traits that enable human beings to respond appropriately to a range of situations. These character traits enable people to live, cooperate and learn with others in a way that is peaceful, neighbourly and morally justifiable.</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 education teaches the acquisition and strengthening of virtues: the traits that sustain a well-rounded life and a thriving society. Human flourishing requires the acquisition and development of intellectual, moral, and civic virtues, as well as performance virtues (these make up the </a:t>
            </a:r>
            <a:r>
              <a:rPr lang="en-US" sz="1200" i="1" kern="1200" dirty="0" smtClean="0">
                <a:solidFill>
                  <a:schemeClr val="tx1"/>
                </a:solidFill>
                <a:effectLst/>
                <a:latin typeface="+mn-lt"/>
                <a:ea typeface="+mn-ea"/>
                <a:cs typeface="+mn-cs"/>
              </a:rPr>
              <a:t>Building Blocks of Character</a:t>
            </a:r>
            <a:r>
              <a:rPr lang="en-US"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definitive list of virtues can be given, as the virtues will (to a certain extent) be relative to individual constitution, developmental stage and social circumstance. Although virtues can be divided up into different categories, they form a coherent, mutually supportive whole in a well-rounded life, and character education is all about their integration, guided by the overarching intellectual virtue of practical wisdom or ‘good sense’ (discussed on slide 16).</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11</a:t>
            </a:fld>
            <a:endParaRPr lang="en-GB"/>
          </a:p>
        </p:txBody>
      </p:sp>
    </p:spTree>
    <p:extLst>
      <p:ext uri="{BB962C8B-B14F-4D97-AF65-F5344CB8AC3E}">
        <p14:creationId xmlns:p14="http://schemas.microsoft.com/office/powerpoint/2010/main" val="5982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All developing human beings will need to possess a host of intellectual virtues, such as curiosity and critical thinking, which guide their quest for knowledge and information. Among the intellectual virtues, one deserves a special mention. That is the virtue which the ancient Greeks called </a:t>
            </a:r>
            <a:r>
              <a:rPr lang="en-US" sz="1200" i="1" kern="1200" dirty="0" smtClean="0">
                <a:solidFill>
                  <a:schemeClr val="tx1"/>
                </a:solidFill>
                <a:effectLst/>
                <a:latin typeface="+mn-lt"/>
                <a:ea typeface="+mn-ea"/>
                <a:cs typeface="+mn-cs"/>
              </a:rPr>
              <a:t>phronesis</a:t>
            </a:r>
            <a:r>
              <a:rPr lang="en-US" sz="1200" kern="1200" dirty="0" smtClean="0">
                <a:solidFill>
                  <a:schemeClr val="tx1"/>
                </a:solidFill>
                <a:effectLst/>
                <a:latin typeface="+mn-lt"/>
                <a:ea typeface="+mn-ea"/>
                <a:cs typeface="+mn-cs"/>
              </a:rPr>
              <a:t>, which will be discussed on slide 16. </a:t>
            </a:r>
            <a:r>
              <a:rPr lang="en-US" sz="1200" i="1" kern="1200" dirty="0" smtClean="0">
                <a:solidFill>
                  <a:schemeClr val="tx1"/>
                </a:solidFill>
                <a:effectLst/>
                <a:latin typeface="+mn-lt"/>
                <a:ea typeface="+mn-ea"/>
                <a:cs typeface="+mn-cs"/>
              </a:rPr>
              <a:t>It would be useful here to provide examples of intellectual virtues within the context of teaching/the classroom.</a:t>
            </a:r>
            <a:endParaRPr lang="en-GB" i="0" dirty="0" smtClean="0"/>
          </a:p>
        </p:txBody>
      </p:sp>
      <p:sp>
        <p:nvSpPr>
          <p:cNvPr id="4" name="Slide Number Placeholder 3"/>
          <p:cNvSpPr>
            <a:spLocks noGrp="1"/>
          </p:cNvSpPr>
          <p:nvPr>
            <p:ph type="sldNum" sz="quarter" idx="10"/>
          </p:nvPr>
        </p:nvSpPr>
        <p:spPr/>
        <p:txBody>
          <a:bodyPr/>
          <a:lstStyle/>
          <a:p>
            <a:fld id="{91ABBA79-656C-4AF2-8259-EDAE162F599F}" type="slidenum">
              <a:rPr lang="en-GB" smtClean="0"/>
              <a:t>12</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It is not possible to provide an exhaustive list of the moral virtues that should be promoted in all schools. Moreover, schools may decide to prioritise certain virtues over others in light of the school’s history, ethos, location or specific student population. Moral virtues hold a specific role within character, whereby they have a bearing on other types of virtues, ensuring they serve morally respectable ends.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13</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Schools need to promote specific civic virtues, such as civility, service, citizenship, and volunteering, which help students understand their ties to society and their responsibilities within it.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14</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human beings need personal traits that enable them to manage their lives effectively. These traits are sometimes called performance virtues, or ‘enabling virtues’, to distinguish them from the specifically moral ones. All good programmes of character education will include the cultivation of performance virtues, but they will also explain to students that those virtues derive their ultimate value from serving morally acceptable ends, in particular from being enablers and vehicles of the intellectual, moral and civic virtues.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Resilience is commonly promoted in schools; however, when focused on it must be made clear that the performance virtues are ‘good’ if employed in a way that is morally ‘right’ – a gang member can show resilience, confidence or determination.</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15</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Phronesis</a:t>
            </a:r>
            <a:r>
              <a:rPr lang="en-US" sz="1200" kern="1200" dirty="0" smtClean="0">
                <a:solidFill>
                  <a:schemeClr val="tx1"/>
                </a:solidFill>
                <a:effectLst/>
                <a:latin typeface="+mn-lt"/>
                <a:ea typeface="+mn-ea"/>
                <a:cs typeface="+mn-cs"/>
              </a:rPr>
              <a:t> is an intellectual virtue which can also be called practical wisdom, or ‘good sense’. It is often described to pupils as ‘good sense’ – doing the ‘right’ thing, for the ‘right’ reason, in the ‘right’ amount at the ‘right’ time. Aristotle refers to </a:t>
            </a:r>
            <a:r>
              <a:rPr lang="en-US" sz="1200" i="1" kern="1200" dirty="0" smtClean="0">
                <a:solidFill>
                  <a:schemeClr val="tx1"/>
                </a:solidFill>
                <a:effectLst/>
                <a:latin typeface="+mn-lt"/>
                <a:ea typeface="+mn-ea"/>
                <a:cs typeface="+mn-cs"/>
              </a:rPr>
              <a:t>phronesis</a:t>
            </a:r>
            <a:r>
              <a:rPr lang="en-US" sz="1200" kern="1200" dirty="0" smtClean="0">
                <a:solidFill>
                  <a:schemeClr val="tx1"/>
                </a:solidFill>
                <a:effectLst/>
                <a:latin typeface="+mn-lt"/>
                <a:ea typeface="+mn-ea"/>
                <a:cs typeface="+mn-cs"/>
              </a:rPr>
              <a:t> as enabling us to find the ‘golden mean’ between excess and deficiency of the virtues. It requires careful deliberation and judgement. The ability to learn from experience (and to make mistakes) is at the centre of it.</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important virtue for teachers when tackling ethical or moral dilemmas within in the profession (see slide 17/18). It is also important for pupils as they also face dilemmas e.g. between loyalty to friends and honesty to the teacher.</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100" dirty="0" smtClean="0"/>
          </a:p>
        </p:txBody>
      </p:sp>
      <p:sp>
        <p:nvSpPr>
          <p:cNvPr id="4" name="Slide Number Placeholder 3"/>
          <p:cNvSpPr>
            <a:spLocks noGrp="1"/>
          </p:cNvSpPr>
          <p:nvPr>
            <p:ph type="sldNum" sz="quarter" idx="10"/>
          </p:nvPr>
        </p:nvSpPr>
        <p:spPr/>
        <p:txBody>
          <a:bodyPr/>
          <a:lstStyle/>
          <a:p>
            <a:fld id="{91ABBA79-656C-4AF2-8259-EDAE162F599F}" type="slidenum">
              <a:rPr lang="en-GB" smtClean="0"/>
              <a:t>16</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Take suggestions and discuss examples (an example dilemma is provided on the next slide).</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17</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virtues/values are in conflict here? </a:t>
            </a:r>
            <a:r>
              <a:rPr lang="en-US" sz="1200" i="1" kern="1200" dirty="0" smtClean="0">
                <a:solidFill>
                  <a:schemeClr val="tx1"/>
                </a:solidFill>
                <a:effectLst/>
                <a:latin typeface="+mn-lt"/>
                <a:ea typeface="+mn-ea"/>
                <a:cs typeface="+mn-cs"/>
              </a:rPr>
              <a:t>Discuss together and take suggestions.</a:t>
            </a:r>
            <a:endParaRPr lang="en-GB" b="1"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91ABBA79-656C-4AF2-8259-EDAE162F599F}" type="slidenum">
              <a:rPr lang="en-GB" smtClean="0"/>
              <a:t>18</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no blueprint or magic formula for delivering character education. Character ‘caught’ is the implicit side of character education. It is displayed in the school’s ethos/culture which teachers are expected to embrace. It can be seen throughout the curriculum, in all subjects and is often visible outside the curriculum e.g. assembly, volunteering, playtime, clubs.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Character ‘caught’ also focuses on the individual teacher’s character.</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i="0" baseline="0" dirty="0" smtClean="0"/>
          </a:p>
        </p:txBody>
      </p:sp>
      <p:sp>
        <p:nvSpPr>
          <p:cNvPr id="4" name="Slide Number Placeholder 3"/>
          <p:cNvSpPr>
            <a:spLocks noGrp="1"/>
          </p:cNvSpPr>
          <p:nvPr>
            <p:ph type="sldNum" sz="quarter" idx="10"/>
          </p:nvPr>
        </p:nvSpPr>
        <p:spPr/>
        <p:txBody>
          <a:bodyPr/>
          <a:lstStyle/>
          <a:p>
            <a:fld id="{91ABBA79-656C-4AF2-8259-EDAE162F599F}" type="slidenum">
              <a:rPr lang="en-GB" smtClean="0"/>
              <a:t>19</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3"/>
              </a:rPr>
              <a:t>Jubilee Centre</a:t>
            </a:r>
            <a:r>
              <a:rPr lang="en-GB" sz="1200" kern="1200" dirty="0" smtClean="0">
                <a:solidFill>
                  <a:schemeClr val="tx1"/>
                </a:solidFill>
                <a:effectLst/>
                <a:latin typeface="+mn-lt"/>
                <a:ea typeface="+mn-ea"/>
                <a:cs typeface="+mn-cs"/>
              </a:rPr>
              <a:t> is a research centre based at the University of Birmingham, founded in 2012. It is the largest research centre in the world dedicated to moral character and virtues. It has informed the DfE, Ofsted and policy makers, such as the Secretary of State for Education. The Centre has established a distance-learning </a:t>
            </a:r>
            <a:r>
              <a:rPr lang="en-GB" sz="1200" u="sng" kern="1200" dirty="0" smtClean="0">
                <a:solidFill>
                  <a:schemeClr val="tx1"/>
                </a:solidFill>
                <a:effectLst/>
                <a:latin typeface="+mn-lt"/>
                <a:ea typeface="+mn-ea"/>
                <a:cs typeface="+mn-cs"/>
                <a:hlinkClick r:id="rId4"/>
              </a:rPr>
              <a:t>MA in Character Education</a:t>
            </a:r>
            <a:r>
              <a:rPr lang="en-GB" sz="1200" kern="1200" dirty="0" smtClean="0">
                <a:solidFill>
                  <a:schemeClr val="tx1"/>
                </a:solidFill>
                <a:effectLst/>
                <a:latin typeface="+mn-lt"/>
                <a:ea typeface="+mn-ea"/>
                <a:cs typeface="+mn-cs"/>
              </a:rPr>
              <a:t> (the first and only one in the world). It employs 25 people from a range of disciplines, including psychology, education and philosophy. It conducts world-leading research and developmental work, with young people (at all school levels) and professionals. It has an international impact in over 25 countries and has worked with teachers and government ministers in these countries, as well as regional UNICEF programmes.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has shown that adults remember their teachers because of their character; both positive and negative. </a:t>
            </a:r>
            <a:r>
              <a:rPr lang="en-US" sz="1200" i="1" kern="1200" dirty="0" smtClean="0">
                <a:solidFill>
                  <a:schemeClr val="tx1"/>
                </a:solidFill>
                <a:effectLst/>
                <a:latin typeface="+mn-lt"/>
                <a:ea typeface="+mn-ea"/>
                <a:cs typeface="+mn-cs"/>
              </a:rPr>
              <a:t>This is an opportunity to provide examples of teachers from your past and why you wanted to become an educator – trainees may also wish to share their motivations.</a:t>
            </a:r>
          </a:p>
          <a:p>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Emphasise that teachers often enter the profession for moral reasons and motivations (for example to help children learn, to impact their lives, to ‘give something back’ and to develop good people).</a:t>
            </a:r>
            <a:r>
              <a:rPr lang="en-US" sz="1200" kern="1200" dirty="0" smtClean="0">
                <a:solidFill>
                  <a:schemeClr val="tx1"/>
                </a:solidFill>
                <a:effectLst/>
                <a:latin typeface="+mn-lt"/>
                <a:ea typeface="+mn-ea"/>
                <a:cs typeface="+mn-cs"/>
              </a:rPr>
              <a:t> This links to character education because character education is about enabling children to flourish as individuals and within society.</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20</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Jubilee Centre’s Report </a:t>
            </a:r>
            <a:r>
              <a:rPr lang="en-US" sz="1200" i="1" u="sng" kern="1200" dirty="0" smtClean="0">
                <a:solidFill>
                  <a:schemeClr val="tx1"/>
                </a:solidFill>
                <a:effectLst/>
                <a:latin typeface="+mn-lt"/>
                <a:ea typeface="+mn-ea"/>
                <a:cs typeface="+mn-cs"/>
                <a:hlinkClick r:id="rId3"/>
              </a:rPr>
              <a:t>Character Education in UK Schools</a:t>
            </a:r>
            <a:r>
              <a:rPr lang="en-US" sz="1200" kern="1200" dirty="0" smtClean="0">
                <a:solidFill>
                  <a:schemeClr val="tx1"/>
                </a:solidFill>
                <a:effectLst/>
                <a:latin typeface="+mn-lt"/>
                <a:ea typeface="+mn-ea"/>
                <a:cs typeface="+mn-cs"/>
              </a:rPr>
              <a:t> identifies teachers’ and parents’ perceptions of character education. The final statistic emphasises the need for ITE providers and schools to discuss and work on these areas with trainees.</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21</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report is based on research conducted with trainee teachers in 2018.</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22</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smtClean="0">
                <a:solidFill>
                  <a:schemeClr val="tx1"/>
                </a:solidFill>
                <a:effectLst/>
                <a:latin typeface="+mn-lt"/>
                <a:ea typeface="+mn-ea"/>
                <a:cs typeface="+mn-cs"/>
              </a:rPr>
              <a:t>These are examples illustrating the importance of character and character education within publications.</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23</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smtClean="0">
                <a:solidFill>
                  <a:schemeClr val="tx1"/>
                </a:solidFill>
                <a:effectLst/>
                <a:latin typeface="+mn-lt"/>
                <a:ea typeface="+mn-ea"/>
                <a:cs typeface="+mn-cs"/>
              </a:rPr>
              <a:t>These are examples illustrating the importance of character and character education within publications.</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24</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Teachers may be the first positive role model a pupil has. They are role models at all times – children pick up on tone, attitude, body language, eye contact etc. This slide provides a snapshot of how the character of the teacher is addressed within the </a:t>
            </a:r>
            <a:r>
              <a:rPr lang="en-US" sz="1200" i="1" kern="1200" dirty="0" smtClean="0">
                <a:solidFill>
                  <a:schemeClr val="tx1"/>
                </a:solidFill>
                <a:effectLst/>
                <a:latin typeface="+mn-lt"/>
                <a:ea typeface="+mn-ea"/>
                <a:cs typeface="+mn-cs"/>
              </a:rPr>
              <a:t>Teachers’ Standards</a:t>
            </a:r>
            <a:r>
              <a:rPr lang="en-US" sz="1200" kern="1200" dirty="0" smtClean="0">
                <a:solidFill>
                  <a:schemeClr val="tx1"/>
                </a:solidFill>
                <a:effectLst/>
                <a:latin typeface="+mn-lt"/>
                <a:ea typeface="+mn-ea"/>
                <a:cs typeface="+mn-cs"/>
              </a:rPr>
              <a:t>. The </a:t>
            </a:r>
            <a:r>
              <a:rPr lang="en-US" sz="1200" i="1" kern="1200" dirty="0" smtClean="0">
                <a:solidFill>
                  <a:schemeClr val="tx1"/>
                </a:solidFill>
                <a:effectLst/>
                <a:latin typeface="+mn-lt"/>
                <a:ea typeface="+mn-ea"/>
                <a:cs typeface="+mn-cs"/>
              </a:rPr>
              <a:t>Teachers’ Standards</a:t>
            </a:r>
            <a:r>
              <a:rPr lang="en-US" sz="1200" kern="1200" dirty="0" smtClean="0">
                <a:solidFill>
                  <a:schemeClr val="tx1"/>
                </a:solidFill>
                <a:effectLst/>
                <a:latin typeface="+mn-lt"/>
                <a:ea typeface="+mn-ea"/>
                <a:cs typeface="+mn-cs"/>
              </a:rPr>
              <a:t> require high standard of ethics – dignity, respect, tolerance; to meet these, they must set high standards, be consistent, use good sense (</a:t>
            </a:r>
            <a:r>
              <a:rPr lang="en-US" sz="1200" i="1" kern="1200" dirty="0" smtClean="0">
                <a:solidFill>
                  <a:schemeClr val="tx1"/>
                </a:solidFill>
                <a:effectLst/>
                <a:latin typeface="+mn-lt"/>
                <a:ea typeface="+mn-ea"/>
                <a:cs typeface="+mn-cs"/>
              </a:rPr>
              <a:t>phronesis</a:t>
            </a:r>
            <a:r>
              <a:rPr lang="en-US" sz="1200" kern="1200" dirty="0" smtClean="0">
                <a:solidFill>
                  <a:schemeClr val="tx1"/>
                </a:solidFill>
                <a:effectLst/>
                <a:latin typeface="+mn-lt"/>
                <a:ea typeface="+mn-ea"/>
                <a:cs typeface="+mn-cs"/>
              </a:rPr>
              <a:t>), and be aware of moral/ethical dilemmas that occur within teaching.</a:t>
            </a:r>
            <a:endParaRPr lang="en-GB" baseline="0" dirty="0" smtClean="0"/>
          </a:p>
        </p:txBody>
      </p:sp>
      <p:sp>
        <p:nvSpPr>
          <p:cNvPr id="4" name="Slide Number Placeholder 3"/>
          <p:cNvSpPr>
            <a:spLocks noGrp="1"/>
          </p:cNvSpPr>
          <p:nvPr>
            <p:ph type="sldNum" sz="quarter" idx="10"/>
          </p:nvPr>
        </p:nvSpPr>
        <p:spPr/>
        <p:txBody>
          <a:bodyPr/>
          <a:lstStyle/>
          <a:p>
            <a:fld id="{91ABBA79-656C-4AF2-8259-EDAE162F599F}" type="slidenum">
              <a:rPr lang="en-GB" smtClean="0"/>
              <a:t>25</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These are examples of how different virtues can be demonstrated by a teacher and their importance within the profession. </a:t>
            </a:r>
            <a:r>
              <a:rPr lang="en-US" sz="1200" i="1" kern="1200" dirty="0" smtClean="0">
                <a:solidFill>
                  <a:schemeClr val="tx1"/>
                </a:solidFill>
                <a:effectLst/>
                <a:latin typeface="+mn-lt"/>
                <a:ea typeface="+mn-ea"/>
                <a:cs typeface="+mn-cs"/>
              </a:rPr>
              <a:t>Other examples can be provided – this opens up a good opportunity for discussion at different stages of a trainee teacher’s training</a:t>
            </a:r>
            <a:r>
              <a:rPr lang="en-US"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26</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 </a:t>
            </a:r>
            <a:r>
              <a:rPr lang="en-US" sz="1200" i="1" kern="1200" dirty="0" smtClean="0">
                <a:solidFill>
                  <a:schemeClr val="tx1"/>
                </a:solidFill>
                <a:effectLst/>
                <a:latin typeface="+mn-lt"/>
                <a:ea typeface="+mn-ea"/>
                <a:cs typeface="+mn-cs"/>
              </a:rPr>
              <a:t>Another ethical dilemma for discussion.</a:t>
            </a:r>
            <a:endParaRPr lang="en-GB" b="1"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91ABBA79-656C-4AF2-8259-EDAE162F599F}" type="slidenum">
              <a:rPr lang="en-GB" smtClean="0"/>
              <a:t>27</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now turn to how character education can be ‘taught’ in school – this overlaps with how it can be ‘caught’ – the two are not mutually exclusive, but mutually supportive. </a:t>
            </a:r>
            <a:r>
              <a:rPr lang="en-US" sz="1200" i="1" kern="1200" dirty="0" smtClean="0">
                <a:solidFill>
                  <a:schemeClr val="tx1"/>
                </a:solidFill>
                <a:effectLst/>
                <a:latin typeface="+mn-lt"/>
                <a:ea typeface="+mn-ea"/>
                <a:cs typeface="+mn-cs"/>
              </a:rPr>
              <a:t>How do the trainees think character can be caught/taught in the school? (besides through the teacher’s role-modelling).</a:t>
            </a:r>
            <a:endParaRPr lang="en-GB" dirty="0"/>
          </a:p>
        </p:txBody>
      </p:sp>
      <p:sp>
        <p:nvSpPr>
          <p:cNvPr id="4" name="Slide Number Placeholder 3"/>
          <p:cNvSpPr>
            <a:spLocks noGrp="1"/>
          </p:cNvSpPr>
          <p:nvPr>
            <p:ph type="sldNum" sz="quarter" idx="10"/>
          </p:nvPr>
        </p:nvSpPr>
        <p:spPr/>
        <p:txBody>
          <a:bodyPr/>
          <a:lstStyle/>
          <a:p>
            <a:fld id="{A2F06192-C124-4343-A053-773C26C11A3E}" type="slidenum">
              <a:rPr lang="en-US" smtClean="0"/>
              <a:pPr/>
              <a:t>28</a:t>
            </a:fld>
            <a:endParaRPr lang="en-US"/>
          </a:p>
        </p:txBody>
      </p:sp>
    </p:spTree>
    <p:extLst>
      <p:ext uri="{BB962C8B-B14F-4D97-AF65-F5344CB8AC3E}">
        <p14:creationId xmlns:p14="http://schemas.microsoft.com/office/powerpoint/2010/main" val="4178508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US" sz="1200" kern="1200" dirty="0" smtClean="0">
                <a:solidFill>
                  <a:schemeClr val="tx1"/>
                </a:solidFill>
                <a:effectLst/>
                <a:latin typeface="+mn-lt"/>
                <a:ea typeface="+mn-ea"/>
                <a:cs typeface="+mn-cs"/>
              </a:rPr>
              <a:t>There is no magic blueprint for a ‘taught’ approach. To develop knowledge and understanding we need a deliberate curriculum that supports and is supported by caught character education. This helps pupils to understand virtue terms, what they mean and what they ‘look like’ in real life. ‘Taught’ character education is planned for and deliberate. Teachers and staff are conscious of how what they teach contributes to character development. This can be inside and outside of the classroom.</a:t>
            </a: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29</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smtClean="0">
                <a:solidFill>
                  <a:schemeClr val="tx1"/>
                </a:solidFill>
                <a:effectLst/>
                <a:latin typeface="+mn-lt"/>
                <a:ea typeface="+mn-ea"/>
                <a:cs typeface="+mn-cs"/>
              </a:rPr>
              <a:t>in loco parentis</a:t>
            </a:r>
            <a:r>
              <a:rPr lang="en-US" sz="1200" kern="1200" dirty="0" smtClean="0">
                <a:solidFill>
                  <a:schemeClr val="tx1"/>
                </a:solidFill>
                <a:effectLst/>
                <a:latin typeface="+mn-lt"/>
                <a:ea typeface="+mn-ea"/>
                <a:cs typeface="+mn-cs"/>
              </a:rPr>
              <a:t> (in place of the parent).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will be understood from the previous slides, character education isn’t just about ‘grit’. Some schools and research publications seem to focus solely on performance virtues. Character education is about the school environment and curriculum. Indeed, many schools have particular virtues which they prioritise over others in light of the school’s history, ethos, location or specific student population.</a:t>
            </a:r>
            <a:endParaRPr lang="en-GB" sz="2000" dirty="0">
              <a:solidFill>
                <a:schemeClr val="bg1">
                  <a:lumMod val="65000"/>
                </a:schemeClr>
              </a:solidFill>
            </a:endParaRPr>
          </a:p>
        </p:txBody>
      </p:sp>
      <p:sp>
        <p:nvSpPr>
          <p:cNvPr id="4" name="Slide Number Placeholder 3"/>
          <p:cNvSpPr>
            <a:spLocks noGrp="1"/>
          </p:cNvSpPr>
          <p:nvPr>
            <p:ph type="sldNum" sz="quarter" idx="10"/>
          </p:nvPr>
        </p:nvSpPr>
        <p:spPr/>
        <p:txBody>
          <a:bodyPr/>
          <a:lstStyle/>
          <a:p>
            <a:fld id="{2F34859C-FCC8-40B2-BA39-02047CEC2EB6}" type="slidenum">
              <a:rPr lang="en-GB" smtClean="0"/>
              <a:t>30</a:t>
            </a:fld>
            <a:endParaRPr lang="en-GB"/>
          </a:p>
        </p:txBody>
      </p:sp>
    </p:spTree>
    <p:extLst>
      <p:ext uri="{BB962C8B-B14F-4D97-AF65-F5344CB8AC3E}">
        <p14:creationId xmlns:p14="http://schemas.microsoft.com/office/powerpoint/2010/main" val="2719001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Schools of Virtue</a:t>
            </a:r>
            <a:r>
              <a:rPr lang="en-US" sz="1200" kern="1200" dirty="0" smtClean="0">
                <a:solidFill>
                  <a:schemeClr val="tx1"/>
                </a:solidFill>
                <a:effectLst/>
                <a:latin typeface="+mn-lt"/>
                <a:ea typeface="+mn-ea"/>
                <a:cs typeface="+mn-cs"/>
              </a:rPr>
              <a:t> report, which presents research from 3 schools in which character education is a central part of their ethos and programme of education, provides details on how schools can teach character and foster it within their curriculum, as well as within their school culture.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Character education can be part of a lesson aim/objective/outcome – it does not have to be the sole focus. Virtues can be taught about explicitly, for example in assemblies, through discussing moral dilemmas, or reflecting upon the actions of famous/historical figures. Reflection time for pupils on the virtues is extremely important, for example when discussing the actions of historical figures/events from history, pupils should be guided in reflection to consider how this is relevant to them, what lessons can be learned, how it relates to their own lives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Character education is cross curricular. For example, virtues can be taught in subject lessons (e.g. perseverance when tackling new concepts in maths; compassion in science when thinking about animal testing/product development; community awareness in history; humility and honesty of characters in stories within English etc.)</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31</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Stories can be used as a vehicle for teaching character – historically, stories (e.g. fables) have been used to teach moral messages to children. Many of the stories used within schools today are also very useful for this.  An important part of this process is making the story context relevant for the pupils. For example, when reflecting on a character’s actions or decisions, pupils can be asked about whether they have faced similar situations, what they would have done in the same situation and whether it was ‘right’ for that to happen. Contrasting views can be explored and discussed. </a:t>
            </a:r>
            <a:endParaRPr lang="en-GB" sz="2000" dirty="0">
              <a:solidFill>
                <a:schemeClr val="bg1">
                  <a:lumMod val="65000"/>
                </a:schemeClr>
              </a:solidFill>
            </a:endParaRPr>
          </a:p>
        </p:txBody>
      </p:sp>
    </p:spTree>
    <p:extLst>
      <p:ext uri="{BB962C8B-B14F-4D97-AF65-F5344CB8AC3E}">
        <p14:creationId xmlns:p14="http://schemas.microsoft.com/office/powerpoint/2010/main" val="1521963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Stories can be used as a vehicle for teaching character – historically, stories (e.g. fables) have been used to teach moral messages to children. Many of the stories used within schools today are also very useful for this.  An important part of this process is making the story context relevant for the pupils. For example, when reflecting on a character’s actions or decisions, pupils can be asked about whether they have faced similar situations, what they would have done in the same situation and whether it was ‘right’ for that to happen. Contrasting views can be explored and discussed. </a:t>
            </a:r>
            <a:endParaRPr lang="en-GB" dirty="0"/>
          </a:p>
        </p:txBody>
      </p:sp>
    </p:spTree>
    <p:extLst>
      <p:ext uri="{BB962C8B-B14F-4D97-AF65-F5344CB8AC3E}">
        <p14:creationId xmlns:p14="http://schemas.microsoft.com/office/powerpoint/2010/main" val="1521963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Knightly Virtues Project resources</a:t>
            </a:r>
            <a:r>
              <a:rPr lang="en-US" sz="1200" kern="1200" dirty="0" smtClean="0">
                <a:solidFill>
                  <a:schemeClr val="tx1"/>
                </a:solidFill>
                <a:effectLst/>
                <a:latin typeface="+mn-lt"/>
                <a:ea typeface="+mn-ea"/>
                <a:cs typeface="+mn-cs"/>
              </a:rPr>
              <a:t> are highly popular in schools, especially amongst year 5 and 6 pupils. The stories and activities facilitate the development of reading and writing skills as well as character education. They are engaging for pupils and have been found to be popular amongst reluctant readers. This programme was designed to help teach moral character in schools using high quality classic and real-life stories. Over 20,000 children have had access to these. Examples of stories include: The Merchant of Venice, Don Quixote, Beowulf, Gareth and Lynette, Anne Frank etc.</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Project shows how such stories can be used for the purpose of character education. All resources are available online from the Jubilee Centre’s website. Lesson plans are easily adaptable. They include teacher notes, lesson plans and pupil resources.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F06192-C124-4343-A053-773C26C11A3E}" type="slidenum">
              <a:rPr lang="en-US" smtClean="0"/>
              <a:pPr/>
              <a:t>34</a:t>
            </a:fld>
            <a:endParaRPr lang="en-US"/>
          </a:p>
        </p:txBody>
      </p:sp>
    </p:spTree>
    <p:extLst>
      <p:ext uri="{BB962C8B-B14F-4D97-AF65-F5344CB8AC3E}">
        <p14:creationId xmlns:p14="http://schemas.microsoft.com/office/powerpoint/2010/main" val="4178508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Knightly Virtues Project resources</a:t>
            </a:r>
            <a:r>
              <a:rPr lang="en-US" sz="1200" kern="1200" dirty="0" smtClean="0">
                <a:solidFill>
                  <a:schemeClr val="tx1"/>
                </a:solidFill>
                <a:effectLst/>
                <a:latin typeface="+mn-lt"/>
                <a:ea typeface="+mn-ea"/>
                <a:cs typeface="+mn-cs"/>
              </a:rPr>
              <a:t> are highly popular in schools, especially amongst year 5 and 6 pupils. The stories and activities facilitate the development of reading and writing skills as well as character education. They are engaging for pupils and have been found to be popular amongst reluctant readers. This programme was designed to help teach moral character in schools using high quality classic and real-life stories. Over 20,000 children have had access to these. Examples of stories include: The Merchant of Venice, Don Quixote, Beowulf, Gareth and Lynette, Anne Frank etc.</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Project shows how such stories can be used for the purpose of character education. All resources are available online from the Jubilee Centre’s website. Lesson plans are easily adaptable. They include teacher notes, lesson plans and pupil resources.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F8ED4E1-87F0-4453-8A27-9872EFB9B48F}" type="slidenum">
              <a:rPr lang="en-GB" smtClean="0"/>
              <a:t>35</a:t>
            </a:fld>
            <a:endParaRPr lang="en-GB"/>
          </a:p>
        </p:txBody>
      </p:sp>
    </p:spTree>
    <p:extLst>
      <p:ext uri="{BB962C8B-B14F-4D97-AF65-F5344CB8AC3E}">
        <p14:creationId xmlns:p14="http://schemas.microsoft.com/office/powerpoint/2010/main" val="2934955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Knightly Virtues Project resources</a:t>
            </a:r>
            <a:r>
              <a:rPr lang="en-US" sz="1200" kern="1200" dirty="0" smtClean="0">
                <a:solidFill>
                  <a:schemeClr val="tx1"/>
                </a:solidFill>
                <a:effectLst/>
                <a:latin typeface="+mn-lt"/>
                <a:ea typeface="+mn-ea"/>
                <a:cs typeface="+mn-cs"/>
              </a:rPr>
              <a:t> are highly popular in schools, especially amongst year 5 and 6 pupils. The stories and activities facilitate the development of reading and writing skills as well as character education. They are engaging for pupils and have been found to be popular amongst reluctant readers. This programme was designed to help teach moral character in schools using high quality classic and real-life stories. Over 20,000 children have had access to these. Examples of stories include: The Merchant of Venice, Don Quixote, Beowulf, Gareth and Lynette, Anne Frank etc.</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Project shows how such stories can be used for the purpose of character education. All resources are available online from the Jubilee Centre’s website. Lesson plans are easily adaptable. They include teacher notes, lesson plans and pupil resources. </a:t>
            </a:r>
            <a:endParaRPr lang="en-GB" sz="12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3744071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Character education occurs in and out of the classroom – it also includes extra-curricular activities/enrichment activities. Providing a safe place to practise the virtues in a new context helps to make the link between what is learnt and what is put into practice (these activities help to bridge the gap). Many schools refer to this as ‘enrichment’.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Reflection question for trainees – how are you/could you contribute to this at your school, e.g. running clubs etc.? </a:t>
            </a:r>
            <a:endParaRPr lang="en-GB" sz="1200" dirty="0" smtClean="0"/>
          </a:p>
        </p:txBody>
      </p:sp>
      <p:sp>
        <p:nvSpPr>
          <p:cNvPr id="4" name="Slide Number Placeholder 3"/>
          <p:cNvSpPr>
            <a:spLocks noGrp="1"/>
          </p:cNvSpPr>
          <p:nvPr>
            <p:ph type="sldNum" sz="quarter" idx="10"/>
          </p:nvPr>
        </p:nvSpPr>
        <p:spPr/>
        <p:txBody>
          <a:bodyPr/>
          <a:lstStyle/>
          <a:p>
            <a:fld id="{91ABBA79-656C-4AF2-8259-EDAE162F599F}" type="slidenum">
              <a:rPr lang="en-GB" smtClean="0"/>
              <a:t>37</a:t>
            </a:fld>
            <a:endParaRPr lang="en-GB"/>
          </a:p>
        </p:txBody>
      </p:sp>
    </p:spTree>
    <p:extLst>
      <p:ext uri="{BB962C8B-B14F-4D97-AF65-F5344CB8AC3E}">
        <p14:creationId xmlns:p14="http://schemas.microsoft.com/office/powerpoint/2010/main" val="4151123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 range of free resources available online via the Jubilee Centre’s website or app. The resources have been designed by teachers and experts in the field. All have been trialed in schools and have been evaluated and edited based on teacher/pupil feedback. Lesson plans, presentations and resources are provided, e.g.</a:t>
            </a:r>
            <a:r>
              <a:rPr lang="en-US" sz="1200" b="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3"/>
              </a:rPr>
              <a:t>The Knightly Virtues</a:t>
            </a:r>
            <a:r>
              <a:rPr lang="en-US" sz="1200"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a:rPr>
              <a:t>Teaching Character Through the Primary Curriculum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(uses moral exemplars to explore virtues), </a:t>
            </a:r>
            <a:r>
              <a:rPr lang="en-US" sz="1200" i="1" u="sng" kern="1200" dirty="0" smtClean="0">
                <a:solidFill>
                  <a:schemeClr val="tx1"/>
                </a:solidFill>
                <a:effectLst/>
                <a:latin typeface="+mn-lt"/>
                <a:ea typeface="+mn-ea"/>
                <a:cs typeface="+mn-cs"/>
                <a:hlinkClick r:id="rId5"/>
              </a:rPr>
              <a:t>Character Education: A Taught Course for 4 to 11 year olds</a:t>
            </a:r>
            <a:r>
              <a:rPr lang="en-US" sz="1200" i="1"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Jubilee Centre does not aim to be prescriptive. In producing these resources, it is expected that teachers ‘dip into’ different parts and adapt these as necessary. Quite often, they are used as inspiration for teachers’ own lessons. </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38</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Finally, one of the aims of character education should be that pupils actively and autonomously seek to develop their character and virtues. This involves the provision of opportunities for pupils to actively seek to develop their own character (for example through ‘play leaders’ and opportunities to engage with and support the local community).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39</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smtClean="0">
                <a:solidFill>
                  <a:schemeClr val="tx1"/>
                </a:solidFill>
                <a:effectLst/>
                <a:latin typeface="+mn-lt"/>
                <a:ea typeface="+mn-ea"/>
                <a:cs typeface="+mn-cs"/>
              </a:rPr>
              <a:t>in loco parentis</a:t>
            </a:r>
            <a:r>
              <a:rPr lang="en-US" sz="1200" kern="1200" dirty="0" smtClean="0">
                <a:solidFill>
                  <a:schemeClr val="tx1"/>
                </a:solidFill>
                <a:effectLst/>
                <a:latin typeface="+mn-lt"/>
                <a:ea typeface="+mn-ea"/>
                <a:cs typeface="+mn-cs"/>
              </a:rPr>
              <a:t> (in place of the parent).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4</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kern="1200" dirty="0" smtClean="0">
                <a:solidFill>
                  <a:schemeClr val="tx1"/>
                </a:solidFill>
                <a:effectLst/>
                <a:latin typeface="+mn-lt"/>
                <a:ea typeface="+mn-ea"/>
                <a:cs typeface="+mn-cs"/>
                <a:hlinkClick r:id="rId3"/>
              </a:rPr>
              <a:t>https://www.jubileecentre.ac.uk/</a:t>
            </a:r>
            <a:r>
              <a:rPr lang="en-US" sz="1200" kern="1200" dirty="0" smtClean="0">
                <a:solidFill>
                  <a:schemeClr val="tx1"/>
                </a:solidFill>
                <a:effectLst/>
                <a:latin typeface="+mn-lt"/>
                <a:ea typeface="+mn-ea"/>
                <a:cs typeface="+mn-cs"/>
              </a:rPr>
              <a:t> Through the website, trainees can access the Jubilee Centre blog and teaching resources (which are accessible via the website and free to download; hard copies of certain resources can be requested). The website contains the largest library of character/moral education texts. It also provides opportunities to get involved with research projects for individual teachers or schools. Anyone can sign up to the free monthly newsletter. </a:t>
            </a:r>
            <a:r>
              <a:rPr lang="en-US" sz="1200" i="1" kern="1200" dirty="0" smtClean="0">
                <a:solidFill>
                  <a:schemeClr val="tx1"/>
                </a:solidFill>
                <a:effectLst/>
                <a:latin typeface="+mn-lt"/>
                <a:ea typeface="+mn-ea"/>
                <a:cs typeface="+mn-cs"/>
              </a:rPr>
              <a:t>Please encourage trainees to get in touch – contact details are on the website.</a:t>
            </a:r>
            <a:r>
              <a:rPr lang="en-US" sz="1200" kern="1200" dirty="0" smtClean="0">
                <a:solidFill>
                  <a:schemeClr val="tx1"/>
                </a:solidFill>
                <a:effectLst/>
                <a:latin typeface="+mn-lt"/>
                <a:ea typeface="+mn-ea"/>
                <a:cs typeface="+mn-cs"/>
              </a:rPr>
              <a:t> </a:t>
            </a:r>
            <a:endParaRPr lang="en-GB" baseline="0" dirty="0" smtClean="0"/>
          </a:p>
        </p:txBody>
      </p:sp>
      <p:sp>
        <p:nvSpPr>
          <p:cNvPr id="4" name="Slide Number Placeholder 3"/>
          <p:cNvSpPr>
            <a:spLocks noGrp="1"/>
          </p:cNvSpPr>
          <p:nvPr>
            <p:ph type="sldNum" sz="quarter" idx="10"/>
          </p:nvPr>
        </p:nvSpPr>
        <p:spPr/>
        <p:txBody>
          <a:bodyPr/>
          <a:lstStyle/>
          <a:p>
            <a:fld id="{91ABBA79-656C-4AF2-8259-EDAE162F599F}" type="slidenum">
              <a:rPr lang="en-GB" smtClean="0"/>
              <a:t>40</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The free app can be downloaded on Android and Apple via the App store. Search ‘The Jubilee Centre’ in ‘Education’.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41</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smtClean="0">
                <a:solidFill>
                  <a:schemeClr val="tx1"/>
                </a:solidFill>
                <a:effectLst/>
                <a:latin typeface="+mn-lt"/>
                <a:ea typeface="+mn-ea"/>
                <a:cs typeface="+mn-cs"/>
              </a:rPr>
              <a:t>in loco parentis</a:t>
            </a:r>
            <a:r>
              <a:rPr lang="en-US" sz="1200" kern="1200" dirty="0" smtClean="0">
                <a:solidFill>
                  <a:schemeClr val="tx1"/>
                </a:solidFill>
                <a:effectLst/>
                <a:latin typeface="+mn-lt"/>
                <a:ea typeface="+mn-ea"/>
                <a:cs typeface="+mn-cs"/>
              </a:rPr>
              <a:t> (in place of the parent).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5</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smtClean="0">
                <a:solidFill>
                  <a:schemeClr val="tx1"/>
                </a:solidFill>
                <a:effectLst/>
                <a:latin typeface="+mn-lt"/>
                <a:ea typeface="+mn-ea"/>
                <a:cs typeface="+mn-cs"/>
              </a:rPr>
              <a:t>in loco parentis</a:t>
            </a:r>
            <a:r>
              <a:rPr lang="en-US" sz="1200" kern="1200" dirty="0" smtClean="0">
                <a:solidFill>
                  <a:schemeClr val="tx1"/>
                </a:solidFill>
                <a:effectLst/>
                <a:latin typeface="+mn-lt"/>
                <a:ea typeface="+mn-ea"/>
                <a:cs typeface="+mn-cs"/>
              </a:rPr>
              <a:t> (in place of the parent).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6</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smtClean="0">
                <a:solidFill>
                  <a:schemeClr val="tx1"/>
                </a:solidFill>
                <a:effectLst/>
                <a:latin typeface="+mn-lt"/>
                <a:ea typeface="+mn-ea"/>
                <a:cs typeface="+mn-cs"/>
              </a:rPr>
              <a:t>in loco parentis</a:t>
            </a:r>
            <a:r>
              <a:rPr lang="en-US" sz="1200" kern="1200" dirty="0" smtClean="0">
                <a:solidFill>
                  <a:schemeClr val="tx1"/>
                </a:solidFill>
                <a:effectLst/>
                <a:latin typeface="+mn-lt"/>
                <a:ea typeface="+mn-ea"/>
                <a:cs typeface="+mn-cs"/>
              </a:rPr>
              <a:t> (in place of the parent).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7</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Remind trainees to record any questions they have throughout the workshop – to be addressed during or following the workshop (they can also be addressed in follow-up seminar sessions).</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8</a:t>
            </a:fld>
            <a:endParaRPr lang="en-GB"/>
          </a:p>
        </p:txBody>
      </p:sp>
    </p:spTree>
    <p:extLst>
      <p:ext uri="{BB962C8B-B14F-4D97-AF65-F5344CB8AC3E}">
        <p14:creationId xmlns:p14="http://schemas.microsoft.com/office/powerpoint/2010/main" val="125019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Virtues – the Jubilee Centre uses the language of ‘virtues’, but these are often referred to as values, traits, dispositions or character strengths within schools. The term virtue in this definition does not carry a religious association; it refers to ‘good’, ‘goodness’, what is ‘right’, ‘morality’ etc. Similarly character education is often referred to as to moral education.</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9</a:t>
            </a:fld>
            <a:endParaRPr lang="en-GB"/>
          </a:p>
        </p:txBody>
      </p:sp>
    </p:spTree>
    <p:extLst>
      <p:ext uri="{BB962C8B-B14F-4D97-AF65-F5344CB8AC3E}">
        <p14:creationId xmlns:p14="http://schemas.microsoft.com/office/powerpoint/2010/main" val="25279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CE4909-8DE8-441C-8B7D-39131A5D0706}" type="datetime1">
              <a:rPr lang="en-GB" smtClean="0"/>
              <a:t>15/03/2019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64441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4B8E42-230E-4639-826D-1BF26885FBB6}" type="datetime1">
              <a:rPr lang="en-GB" smtClean="0"/>
              <a:t>15/03/2019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3485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9FA41-1E75-4F56-8FD2-1356D3D82E76}" type="datetime1">
              <a:rPr lang="en-GB" smtClean="0"/>
              <a:t>15/03/2019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52852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949081-E64A-40BA-BFEB-8E7ABF2DDE28}" type="datetime1">
              <a:rPr lang="en-GB" smtClean="0"/>
              <a:t>15/03/2019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215139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C693C-BC46-439A-A216-AE8241017029}" type="datetime1">
              <a:rPr lang="en-GB" smtClean="0"/>
              <a:t>15/03/2019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58162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3A9703-E586-4C6E-B14A-3CBE5D5CD76B}" type="datetime1">
              <a:rPr lang="en-GB" smtClean="0"/>
              <a:t>15/03/2019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5190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ED6596-19BF-4377-B339-91040A2AB8CA}" type="datetime1">
              <a:rPr lang="en-GB" smtClean="0"/>
              <a:t>15/03/2019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51147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4C5496-8C6A-4DCF-9827-7A7B0A7A629F}" type="datetime1">
              <a:rPr lang="en-GB" smtClean="0"/>
              <a:t>15/03/2019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406227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B2D-6001-4C92-B5AA-574566DA30E2}" type="datetime1">
              <a:rPr lang="en-GB" smtClean="0"/>
              <a:t>15/03/2019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38791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BCE57-61B3-4739-AC36-1655D385E993}" type="datetime1">
              <a:rPr lang="en-GB" smtClean="0"/>
              <a:t>15/03/2019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76080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2B3EF-7AC5-4E7A-8857-E716EDEEF803}" type="datetime1">
              <a:rPr lang="en-GB" smtClean="0"/>
              <a:t>15/03/2019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82674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66144-6199-4944-BD34-0FDA78DB8FC5}" type="datetime1">
              <a:rPr lang="en-GB" smtClean="0"/>
              <a:t>15/03/2019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2CD6A-9A43-468B-8E10-3B70EA5B096F}" type="slidenum">
              <a:rPr lang="en-GB" smtClean="0"/>
              <a:t>‹#›</a:t>
            </a:fld>
            <a:endParaRPr lang="en-GB"/>
          </a:p>
        </p:txBody>
      </p:sp>
    </p:spTree>
    <p:extLst>
      <p:ext uri="{BB962C8B-B14F-4D97-AF65-F5344CB8AC3E}">
        <p14:creationId xmlns:p14="http://schemas.microsoft.com/office/powerpoint/2010/main" val="32287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9.png"/><Relationship Id="rId26" Type="http://schemas.openxmlformats.org/officeDocument/2006/relationships/image" Target="../media/image2.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hyperlink" Target="https://www.jubileecentre.ac.uk/1606/character-education/publications" TargetMode="External"/><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2.png"/><Relationship Id="rId4" Type="http://schemas.openxmlformats.org/officeDocument/2006/relationships/image" Target="../media/image50.png"/><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png"/><Relationship Id="rId3" Type="http://schemas.openxmlformats.org/officeDocument/2006/relationships/hyperlink" Target="https://www.jubileecentre.ac.uk/1610/character-education/teacher-resources" TargetMode="External"/><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4.png"/><Relationship Id="rId5" Type="http://schemas.openxmlformats.org/officeDocument/2006/relationships/image" Target="../media/image61.png"/><Relationship Id="rId10" Type="http://schemas.openxmlformats.org/officeDocument/2006/relationships/image" Target="../media/image43.jpeg"/><Relationship Id="rId4" Type="http://schemas.openxmlformats.org/officeDocument/2006/relationships/image" Target="../media/image11.png"/><Relationship Id="rId9" Type="http://schemas.openxmlformats.org/officeDocument/2006/relationships/hyperlink" Target="https://www.amazon.co.uk/Educating-Character-Through-Stories-David/dp/1845407806"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www.jubileecentre.ac.uk/"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p:nvSpPr>
        <p:spPr>
          <a:xfrm>
            <a:off x="275602" y="1364371"/>
            <a:ext cx="8592795" cy="5078313"/>
          </a:xfrm>
          <a:prstGeom prst="rect">
            <a:avLst/>
          </a:prstGeom>
        </p:spPr>
        <p:txBody>
          <a:bodyPr wrap="square">
            <a:spAutoFit/>
          </a:bodyPr>
          <a:lstStyle/>
          <a:p>
            <a:r>
              <a:rPr lang="en-GB" sz="6000" b="1" dirty="0" smtClean="0">
                <a:solidFill>
                  <a:srgbClr val="002060"/>
                </a:solidFill>
              </a:rPr>
              <a:t>Teacher Training Workshop for Primary Trainees</a:t>
            </a:r>
          </a:p>
          <a:p>
            <a:endParaRPr lang="en-GB" sz="4000" dirty="0" smtClean="0"/>
          </a:p>
          <a:p>
            <a:r>
              <a:rPr lang="en-GB" sz="4000" b="1" dirty="0" smtClean="0"/>
              <a:t>Character and </a:t>
            </a:r>
          </a:p>
          <a:p>
            <a:r>
              <a:rPr lang="en-GB" sz="4000" b="1" dirty="0" smtClean="0"/>
              <a:t>Character Education in Schools </a:t>
            </a:r>
            <a:r>
              <a:rPr lang="en-GB" sz="2400" b="1" dirty="0"/>
              <a:t/>
            </a:r>
            <a:br>
              <a:rPr lang="en-GB" sz="2400" b="1" dirty="0"/>
            </a:br>
            <a:endParaRPr lang="en-GB" sz="2400" b="1" dirty="0"/>
          </a:p>
        </p:txBody>
      </p:sp>
      <p:sp>
        <p:nvSpPr>
          <p:cNvPr id="3" name="Slide Number Placeholder 2"/>
          <p:cNvSpPr>
            <a:spLocks noGrp="1"/>
          </p:cNvSpPr>
          <p:nvPr>
            <p:ph type="sldNum" sz="quarter" idx="12"/>
          </p:nvPr>
        </p:nvSpPr>
        <p:spPr/>
        <p:txBody>
          <a:bodyPr/>
          <a:lstStyle/>
          <a:p>
            <a:fld id="{40C2CD6A-9A43-468B-8E10-3B70EA5B096F}" type="slidenum">
              <a:rPr lang="en-GB" smtClean="0"/>
              <a:t>1</a:t>
            </a:fld>
            <a:endParaRPr lang="en-GB"/>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680932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K:\Staff\Education\Shared\TheJubileeCentre\Publications\Research Reports\Report Images\goodneighbou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3936" y="1094856"/>
            <a:ext cx="852776" cy="1227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129" name="Picture 9" descr="K:\Staff\Education\Shared\TheJubileeCentre\Publications\Research Reports\Report Images\La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253" y="1087476"/>
            <a:ext cx="861166" cy="121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K:\Staff\Education\Shared\TheJubileeCentre\Publications\Research Reports\Report Images\givethank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6253" y="1691611"/>
            <a:ext cx="863659"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3"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862" t="8148" r="66003" b="4330"/>
          <a:stretch/>
        </p:blipFill>
        <p:spPr bwMode="auto">
          <a:xfrm>
            <a:off x="8013052" y="1697391"/>
            <a:ext cx="863659" cy="1240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descr="K:\Staff\Education\Shared\TheJubileeCentre\Publications\Research Reports\Report Images\Medici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3053" y="2323917"/>
            <a:ext cx="872558"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K:\Staff\Education\Shared\TheJubileeCentre\Publications\Research Reports\Report Images\goodteach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5583" y="2355964"/>
            <a:ext cx="863659"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1" name="Picture 11" descr="K:\Staff\Education\Shared\TheJubileeCentre\Publications\Research Reports\Report Images\MyCharact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5583" y="2984881"/>
            <a:ext cx="863659"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K:\Staff\Education\Shared\TheJubileeCentre\Publications\Research Reports\Report Images\KnightlyVirtu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9586" y="2959517"/>
            <a:ext cx="876024" cy="121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K:\Staff\Education\Shared\TheJubileeCentre\Publications\Research Reports\Report Images\charactereducati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65583" y="3607398"/>
            <a:ext cx="870891" cy="1227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728" t="8470" r="65928" b="5049"/>
          <a:stretch/>
        </p:blipFill>
        <p:spPr bwMode="auto">
          <a:xfrm>
            <a:off x="8009587" y="3625346"/>
            <a:ext cx="876024" cy="1209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03540" y="2242062"/>
            <a:ext cx="2232248" cy="400110"/>
          </a:xfrm>
          <a:prstGeom prst="rect">
            <a:avLst/>
          </a:prstGeom>
          <a:noFill/>
        </p:spPr>
        <p:txBody>
          <a:bodyPr wrap="square" rtlCol="0">
            <a:spAutoFit/>
          </a:bodyPr>
          <a:lstStyle/>
          <a:p>
            <a:pPr algn="ctr"/>
            <a:r>
              <a:rPr lang="en-GB" sz="2000" b="1" dirty="0" smtClean="0">
                <a:solidFill>
                  <a:srgbClr val="002060"/>
                </a:solidFill>
              </a:rPr>
              <a:t>Centre Reports:</a:t>
            </a:r>
            <a:endParaRPr lang="en-GB" sz="2000" b="1" dirty="0">
              <a:solidFill>
                <a:srgbClr val="002060"/>
              </a:solidFill>
            </a:endParaRP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189230">
            <a:off x="478065" y="2737296"/>
            <a:ext cx="2795881" cy="396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594" y="2259118"/>
            <a:ext cx="2510517" cy="359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62618">
            <a:off x="2847594" y="3240747"/>
            <a:ext cx="2462322" cy="34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hlinkClick r:id="rId16"/>
          </p:cNvPr>
          <p:cNvSpPr txBox="1"/>
          <p:nvPr/>
        </p:nvSpPr>
        <p:spPr>
          <a:xfrm>
            <a:off x="0" y="1088649"/>
            <a:ext cx="6444208" cy="1077218"/>
          </a:xfrm>
          <a:prstGeom prst="rect">
            <a:avLst/>
          </a:prstGeom>
          <a:noFill/>
        </p:spPr>
        <p:txBody>
          <a:bodyPr wrap="square" rtlCol="0">
            <a:spAutoFit/>
          </a:bodyPr>
          <a:lstStyle/>
          <a:p>
            <a:pPr algn="ctr"/>
            <a:r>
              <a:rPr lang="en-GB" sz="3200" b="1" dirty="0" smtClean="0">
                <a:solidFill>
                  <a:srgbClr val="002060"/>
                </a:solidFill>
              </a:rPr>
              <a:t>A Framework for Character Education in Schools (2017)</a:t>
            </a:r>
            <a:endParaRPr lang="en-GB" sz="3200" b="1" dirty="0">
              <a:solidFill>
                <a:srgbClr val="002060"/>
              </a:solidFill>
            </a:endParaRPr>
          </a:p>
        </p:txBody>
      </p:sp>
      <p:pic>
        <p:nvPicPr>
          <p:cNvPr id="20" name="Picture 3" descr="K:\Staff\Education\Shared\TheJubileeCentre\Website\Images\Service Britain Reports\Busines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09587" y="4254526"/>
            <a:ext cx="883900" cy="12298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K:\Staff\Education\Shared\TheJubileeCentre\Website\Images\Service Britain Reports\Nursin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57953" y="4243514"/>
            <a:ext cx="878012" cy="12408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K:\Staff\Education\Shared\TheJubileeCentre\Website\Images\Service Britain Reports\SchoolsofVirtu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57707" y="4912318"/>
            <a:ext cx="878258" cy="12292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Staff\Education\Shared\TheJubileeCentre\Website\Images\Service Britain Reports\NEETS.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13053" y="4912318"/>
            <a:ext cx="887888" cy="12298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009586" y="5523447"/>
            <a:ext cx="891355" cy="122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9664" y="2798204"/>
            <a:ext cx="891200" cy="122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19664" y="3437225"/>
            <a:ext cx="891199" cy="123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7707" y="5532441"/>
            <a:ext cx="891200" cy="121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719664" y="4103639"/>
            <a:ext cx="881930" cy="122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40C2CD6A-9A43-468B-8E10-3B70EA5B096F}" type="slidenum">
              <a:rPr lang="en-GB" smtClean="0"/>
              <a:t>10</a:t>
            </a:fld>
            <a:endParaRPr lang="en-GB"/>
          </a:p>
        </p:txBody>
      </p:sp>
      <p:pic>
        <p:nvPicPr>
          <p:cNvPr id="30" name="Picture 29"/>
          <p:cNvPicPr/>
          <p:nvPr/>
        </p:nvPicPr>
        <p:blipFill>
          <a:blip r:embed="rId2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08837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096897"/>
            <a:ext cx="53721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763" y="1700808"/>
            <a:ext cx="6388474" cy="509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11</a:t>
            </a:fld>
            <a:endParaRPr lang="en-GB"/>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460287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73" y="1182501"/>
            <a:ext cx="2363790" cy="564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12</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91354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08" y="1196752"/>
            <a:ext cx="2304256" cy="562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13</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87722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73" y="1196752"/>
            <a:ext cx="2308691" cy="557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14</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939982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2325889"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15</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982415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5431" y="1412776"/>
            <a:ext cx="8136904" cy="1569660"/>
          </a:xfrm>
          <a:prstGeom prst="rect">
            <a:avLst/>
          </a:prstGeom>
          <a:noFill/>
        </p:spPr>
        <p:txBody>
          <a:bodyPr wrap="square" rtlCol="0">
            <a:spAutoFit/>
          </a:bodyPr>
          <a:lstStyle/>
          <a:p>
            <a:pPr algn="ctr"/>
            <a:r>
              <a:rPr lang="en-GB" sz="4800" b="1" dirty="0" smtClean="0">
                <a:solidFill>
                  <a:srgbClr val="002060"/>
                </a:solidFill>
              </a:rPr>
              <a:t>Phronesis</a:t>
            </a:r>
          </a:p>
          <a:p>
            <a:pPr algn="ctr"/>
            <a:r>
              <a:rPr lang="en-GB" sz="4800" b="1" dirty="0" smtClean="0">
                <a:solidFill>
                  <a:srgbClr val="002060"/>
                </a:solidFill>
              </a:rPr>
              <a:t>“Good sense”</a:t>
            </a:r>
            <a:endParaRPr lang="en-GB" sz="4800" b="1" dirty="0">
              <a:solidFill>
                <a:srgbClr val="002060"/>
              </a:solidFill>
            </a:endParaRPr>
          </a:p>
        </p:txBody>
      </p:sp>
      <p:sp>
        <p:nvSpPr>
          <p:cNvPr id="11" name="TextBox 10"/>
          <p:cNvSpPr txBox="1"/>
          <p:nvPr/>
        </p:nvSpPr>
        <p:spPr>
          <a:xfrm>
            <a:off x="396556" y="3573016"/>
            <a:ext cx="8286162" cy="2123658"/>
          </a:xfrm>
          <a:prstGeom prst="rect">
            <a:avLst/>
          </a:prstGeom>
          <a:solidFill>
            <a:schemeClr val="accent1">
              <a:lumMod val="50000"/>
              <a:alpha val="93000"/>
            </a:schemeClr>
          </a:solidFill>
        </p:spPr>
        <p:txBody>
          <a:bodyPr wrap="square" rtlCol="0">
            <a:spAutoFit/>
          </a:bodyPr>
          <a:lstStyle/>
          <a:p>
            <a:pPr algn="ctr"/>
            <a:endParaRPr lang="en-GB" sz="2400" b="1" dirty="0" smtClean="0">
              <a:solidFill>
                <a:schemeClr val="bg1"/>
              </a:solidFill>
              <a:cs typeface="Arial" panose="020B0604020202020204" pitchFamily="34" charset="0"/>
            </a:endParaRPr>
          </a:p>
          <a:p>
            <a:pPr algn="ctr"/>
            <a:r>
              <a:rPr lang="en-GB" sz="2800" b="1" dirty="0" smtClean="0">
                <a:solidFill>
                  <a:schemeClr val="bg1"/>
                </a:solidFill>
                <a:cs typeface="Times New Roman" panose="02020603050405020304" pitchFamily="18" charset="0"/>
              </a:rPr>
              <a:t>Practical Wisdom </a:t>
            </a:r>
            <a:r>
              <a:rPr lang="en-GB" sz="2000" dirty="0" smtClean="0">
                <a:solidFill>
                  <a:schemeClr val="bg1"/>
                </a:solidFill>
                <a:cs typeface="Times New Roman" panose="02020603050405020304" pitchFamily="18" charset="0"/>
              </a:rPr>
              <a:t>is the integrative virtue, developed through experience and critical reflection, which enables us to perceive, know, desire and act with good sense. This includes discerning, deliberative action in situations where virtues </a:t>
            </a:r>
            <a:r>
              <a:rPr lang="en-GB" sz="2000" dirty="0">
                <a:solidFill>
                  <a:schemeClr val="bg1"/>
                </a:solidFill>
                <a:cs typeface="Times New Roman" panose="02020603050405020304" pitchFamily="18" charset="0"/>
              </a:rPr>
              <a:t>c</a:t>
            </a:r>
            <a:r>
              <a:rPr lang="en-GB" sz="2000" dirty="0" smtClean="0">
                <a:solidFill>
                  <a:schemeClr val="bg1"/>
                </a:solidFill>
                <a:cs typeface="Times New Roman" panose="02020603050405020304" pitchFamily="18" charset="0"/>
              </a:rPr>
              <a:t>ollide.</a:t>
            </a:r>
          </a:p>
          <a:p>
            <a:pPr algn="ct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16</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391366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467544" y="1225168"/>
            <a:ext cx="8136904" cy="830997"/>
          </a:xfrm>
          <a:prstGeom prst="rect">
            <a:avLst/>
          </a:prstGeom>
          <a:noFill/>
        </p:spPr>
        <p:txBody>
          <a:bodyPr wrap="square" rtlCol="0">
            <a:spAutoFit/>
          </a:bodyPr>
          <a:lstStyle/>
          <a:p>
            <a:pPr algn="ctr"/>
            <a:r>
              <a:rPr lang="en-GB" sz="4800" b="1" dirty="0" smtClean="0">
                <a:solidFill>
                  <a:srgbClr val="002060"/>
                </a:solidFill>
              </a:rPr>
              <a:t>“Good sense” in Teaching</a:t>
            </a:r>
            <a:endParaRPr lang="en-GB" sz="4800" b="1" dirty="0">
              <a:solidFill>
                <a:srgbClr val="002060"/>
              </a:solidFill>
            </a:endParaRPr>
          </a:p>
        </p:txBody>
      </p:sp>
      <p:sp>
        <p:nvSpPr>
          <p:cNvPr id="11" name="TextBox 10"/>
          <p:cNvSpPr txBox="1"/>
          <p:nvPr/>
        </p:nvSpPr>
        <p:spPr>
          <a:xfrm>
            <a:off x="0" y="2557500"/>
            <a:ext cx="9144000" cy="1754326"/>
          </a:xfrm>
          <a:prstGeom prst="rect">
            <a:avLst/>
          </a:prstGeom>
          <a:noFill/>
        </p:spPr>
        <p:txBody>
          <a:bodyPr wrap="square" rtlCol="0">
            <a:spAutoFit/>
          </a:bodyPr>
          <a:lstStyle/>
          <a:p>
            <a:pPr algn="ctr"/>
            <a:r>
              <a:rPr lang="en-GB" sz="3600" dirty="0" smtClean="0"/>
              <a:t>Can you think of any school-based scenarios where there may be a virtue conflict?</a:t>
            </a:r>
            <a:br>
              <a:rPr lang="en-GB" sz="3600" dirty="0" smtClean="0"/>
            </a:br>
            <a:r>
              <a:rPr lang="en-GB" sz="3600" i="1" dirty="0" smtClean="0"/>
              <a:t>(either for pupils or for teachers)</a:t>
            </a:r>
          </a:p>
        </p:txBody>
      </p:sp>
      <p:sp>
        <p:nvSpPr>
          <p:cNvPr id="13" name="TextBox 12"/>
          <p:cNvSpPr txBox="1"/>
          <p:nvPr/>
        </p:nvSpPr>
        <p:spPr>
          <a:xfrm>
            <a:off x="689830" y="5013176"/>
            <a:ext cx="7914618" cy="1200329"/>
          </a:xfrm>
          <a:prstGeom prst="rect">
            <a:avLst/>
          </a:prstGeom>
          <a:noFill/>
        </p:spPr>
        <p:txBody>
          <a:bodyPr wrap="square" rtlCol="0">
            <a:spAutoFit/>
          </a:bodyPr>
          <a:lstStyle/>
          <a:p>
            <a:pPr algn="ctr"/>
            <a:r>
              <a:rPr lang="en-GB" sz="3600" dirty="0" smtClean="0"/>
              <a:t>This could also be where school rules conflict with your own personal values. </a:t>
            </a:r>
            <a:endParaRPr lang="en-GB" sz="2800" dirty="0" smtClean="0"/>
          </a:p>
        </p:txBody>
      </p:sp>
      <p:sp>
        <p:nvSpPr>
          <p:cNvPr id="2" name="Slide Number Placeholder 1"/>
          <p:cNvSpPr>
            <a:spLocks noGrp="1"/>
          </p:cNvSpPr>
          <p:nvPr>
            <p:ph type="sldNum" sz="quarter" idx="12"/>
          </p:nvPr>
        </p:nvSpPr>
        <p:spPr/>
        <p:txBody>
          <a:bodyPr/>
          <a:lstStyle/>
          <a:p>
            <a:fld id="{40C2CD6A-9A43-468B-8E10-3B70EA5B096F}" type="slidenum">
              <a:rPr lang="en-GB" smtClean="0"/>
              <a:t>17</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367989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51520" y="5752075"/>
            <a:ext cx="4488089" cy="584775"/>
          </a:xfrm>
          <a:prstGeom prst="rect">
            <a:avLst/>
          </a:prstGeom>
          <a:noFill/>
        </p:spPr>
        <p:txBody>
          <a:bodyPr wrap="square" rtlCol="0">
            <a:spAutoFit/>
          </a:bodyPr>
          <a:lstStyle/>
          <a:p>
            <a:r>
              <a:rPr lang="en-GB" sz="3200" b="1" dirty="0" smtClean="0">
                <a:solidFill>
                  <a:schemeClr val="tx2"/>
                </a:solidFill>
              </a:rPr>
              <a:t>What is in conflict here?</a:t>
            </a:r>
          </a:p>
        </p:txBody>
      </p:sp>
      <p:sp>
        <p:nvSpPr>
          <p:cNvPr id="14" name="TextBox 13"/>
          <p:cNvSpPr txBox="1"/>
          <p:nvPr/>
        </p:nvSpPr>
        <p:spPr>
          <a:xfrm>
            <a:off x="5054203" y="5752074"/>
            <a:ext cx="3800645" cy="584775"/>
          </a:xfrm>
          <a:prstGeom prst="rect">
            <a:avLst/>
          </a:prstGeom>
          <a:noFill/>
        </p:spPr>
        <p:txBody>
          <a:bodyPr wrap="square" rtlCol="0">
            <a:spAutoFit/>
          </a:bodyPr>
          <a:lstStyle>
            <a:defPPr>
              <a:defRPr lang="en-US"/>
            </a:defPPr>
            <a:lvl1pPr>
              <a:defRPr sz="3200" b="1">
                <a:solidFill>
                  <a:schemeClr val="tx2"/>
                </a:solidFill>
              </a:defRPr>
            </a:lvl1pPr>
          </a:lstStyle>
          <a:p>
            <a:r>
              <a:rPr lang="en-GB" dirty="0"/>
              <a:t>What would you do?</a:t>
            </a:r>
          </a:p>
        </p:txBody>
      </p:sp>
      <p:sp>
        <p:nvSpPr>
          <p:cNvPr id="10" name="Rectangle 9"/>
          <p:cNvSpPr/>
          <p:nvPr/>
        </p:nvSpPr>
        <p:spPr>
          <a:xfrm>
            <a:off x="179512" y="1196752"/>
            <a:ext cx="8856984" cy="4308872"/>
          </a:xfrm>
          <a:prstGeom prst="rect">
            <a:avLst/>
          </a:prstGeom>
        </p:spPr>
        <p:txBody>
          <a:bodyPr wrap="square">
            <a:spAutoFit/>
          </a:bodyPr>
          <a:lstStyle/>
          <a:p>
            <a:r>
              <a:rPr lang="en-GB" sz="2200" b="1" u="sng" dirty="0" smtClean="0">
                <a:solidFill>
                  <a:srgbClr val="002060"/>
                </a:solidFill>
              </a:rPr>
              <a:t>Dilemma 1</a:t>
            </a:r>
          </a:p>
          <a:p>
            <a:endParaRPr lang="en-GB" sz="1000" dirty="0"/>
          </a:p>
          <a:p>
            <a:r>
              <a:rPr lang="en-GB" sz="2200" dirty="0" smtClean="0"/>
              <a:t>You are a newly qualified teacher, teaching </a:t>
            </a:r>
            <a:r>
              <a:rPr lang="en-GB" sz="2200" dirty="0"/>
              <a:t>your Year </a:t>
            </a:r>
            <a:r>
              <a:rPr lang="en-GB" sz="2200" dirty="0" smtClean="0"/>
              <a:t>Two class one winter’s day. There </a:t>
            </a:r>
            <a:r>
              <a:rPr lang="en-GB" sz="2200" dirty="0"/>
              <a:t>are three children in the class who have recently arrived in the </a:t>
            </a:r>
            <a:r>
              <a:rPr lang="en-GB" sz="2200" dirty="0" smtClean="0"/>
              <a:t>UK. These </a:t>
            </a:r>
            <a:r>
              <a:rPr lang="en-GB" sz="2200" dirty="0"/>
              <a:t>three children have been fairly quiet and withdrawn in class, and you have been trying your best to engage them and encourage their interaction with their peers. </a:t>
            </a:r>
            <a:endParaRPr lang="en-GB" sz="2200" dirty="0" smtClean="0"/>
          </a:p>
          <a:p>
            <a:endParaRPr lang="en-GB" sz="2200" dirty="0"/>
          </a:p>
          <a:p>
            <a:r>
              <a:rPr lang="en-GB" sz="2200" dirty="0" smtClean="0"/>
              <a:t>While there are no strict rules about staying in the classroom during lesson time, you’ve heard that your </a:t>
            </a:r>
            <a:r>
              <a:rPr lang="en-GB" sz="2200" dirty="0" err="1" smtClean="0"/>
              <a:t>headteacher</a:t>
            </a:r>
            <a:r>
              <a:rPr lang="en-GB" sz="2200" dirty="0" smtClean="0"/>
              <a:t> disapproves of this. Snow </a:t>
            </a:r>
            <a:r>
              <a:rPr lang="en-GB" sz="2200" dirty="0"/>
              <a:t>begins to fall </a:t>
            </a:r>
            <a:r>
              <a:rPr lang="en-GB" sz="2200" dirty="0" smtClean="0"/>
              <a:t>outside</a:t>
            </a:r>
            <a:r>
              <a:rPr lang="en-GB" sz="2200" dirty="0"/>
              <a:t> </a:t>
            </a:r>
            <a:r>
              <a:rPr lang="en-GB" sz="2200" dirty="0" smtClean="0"/>
              <a:t>and all of the children become excited. One of the recent arrivals, who has never seen snow before, asks: “Can </a:t>
            </a:r>
            <a:r>
              <a:rPr lang="en-GB" sz="2200" dirty="0"/>
              <a:t>we please go outside and touch it</a:t>
            </a:r>
            <a:r>
              <a:rPr lang="en-GB" sz="2200" dirty="0" smtClean="0"/>
              <a:t>?”</a:t>
            </a:r>
            <a:endParaRPr lang="en-GB" sz="2200" dirty="0"/>
          </a:p>
        </p:txBody>
      </p:sp>
      <p:sp>
        <p:nvSpPr>
          <p:cNvPr id="2" name="Slide Number Placeholder 1"/>
          <p:cNvSpPr>
            <a:spLocks noGrp="1"/>
          </p:cNvSpPr>
          <p:nvPr>
            <p:ph type="sldNum" sz="quarter" idx="12"/>
          </p:nvPr>
        </p:nvSpPr>
        <p:spPr/>
        <p:txBody>
          <a:bodyPr/>
          <a:lstStyle/>
          <a:p>
            <a:fld id="{40C2CD6A-9A43-468B-8E10-3B70EA5B096F}" type="slidenum">
              <a:rPr lang="en-GB" smtClean="0"/>
              <a:t>18</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490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71" y="2852936"/>
            <a:ext cx="8732094" cy="29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63108" y="1340768"/>
            <a:ext cx="8229600" cy="1070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Character is…</a:t>
            </a:r>
            <a:endParaRPr lang="en-GB" sz="4800" b="1" dirty="0">
              <a:solidFill>
                <a:srgbClr val="002060"/>
              </a:solidFill>
              <a:latin typeface="+mn-lt"/>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19</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009836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685979" y="1408997"/>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Rectangle 2"/>
          <p:cNvSpPr/>
          <p:nvPr/>
        </p:nvSpPr>
        <p:spPr>
          <a:xfrm>
            <a:off x="376648" y="3429000"/>
            <a:ext cx="8455041" cy="2585323"/>
          </a:xfrm>
          <a:prstGeom prst="rect">
            <a:avLst/>
          </a:prstGeom>
        </p:spPr>
        <p:txBody>
          <a:bodyPr wrap="square">
            <a:spAutoFit/>
          </a:bodyPr>
          <a:lstStyle/>
          <a:p>
            <a:r>
              <a:rPr lang="en-GB" sz="3600" dirty="0" smtClean="0"/>
              <a:t>The </a:t>
            </a:r>
            <a:r>
              <a:rPr lang="en-GB" sz="3600" dirty="0"/>
              <a:t>work of the Centre seeks to help people understand and demonstrate the benefit that good character and virtues bring to the individual and society.</a:t>
            </a:r>
            <a:r>
              <a:rPr lang="en-GB" b="1" dirty="0"/>
              <a:t/>
            </a:r>
            <a:br>
              <a:rPr lang="en-GB" b="1" dirty="0"/>
            </a:br>
            <a:endParaRPr lang="en-GB" b="1" dirty="0"/>
          </a:p>
        </p:txBody>
      </p:sp>
      <p:sp>
        <p:nvSpPr>
          <p:cNvPr id="10" name="TextBox 9"/>
          <p:cNvSpPr txBox="1"/>
          <p:nvPr/>
        </p:nvSpPr>
        <p:spPr>
          <a:xfrm>
            <a:off x="27950" y="1196752"/>
            <a:ext cx="9135667" cy="1938992"/>
          </a:xfrm>
          <a:prstGeom prst="rect">
            <a:avLst/>
          </a:prstGeom>
          <a:noFill/>
        </p:spPr>
        <p:txBody>
          <a:bodyPr wrap="square" rtlCol="0">
            <a:spAutoFit/>
          </a:bodyPr>
          <a:lstStyle/>
          <a:p>
            <a:pPr algn="ctr"/>
            <a:r>
              <a:rPr lang="en-GB" sz="6000" b="1" dirty="0">
                <a:solidFill>
                  <a:srgbClr val="1F497D"/>
                </a:solidFill>
                <a:ea typeface="+mj-ea"/>
                <a:cs typeface="+mj-cs"/>
              </a:rPr>
              <a:t>The </a:t>
            </a:r>
            <a:r>
              <a:rPr lang="en-GB" sz="6000" b="1" dirty="0">
                <a:solidFill>
                  <a:srgbClr val="002060"/>
                </a:solidFill>
                <a:ea typeface="+mj-ea"/>
                <a:cs typeface="+mj-cs"/>
              </a:rPr>
              <a:t>Jubilee</a:t>
            </a:r>
            <a:r>
              <a:rPr lang="en-GB" sz="6000" b="1" dirty="0">
                <a:solidFill>
                  <a:srgbClr val="1F497D"/>
                </a:solidFill>
                <a:ea typeface="+mj-ea"/>
                <a:cs typeface="+mj-cs"/>
              </a:rPr>
              <a:t> Centre For Character and Virtues</a:t>
            </a:r>
            <a:endParaRPr lang="en-GB" dirty="0"/>
          </a:p>
        </p:txBody>
      </p:sp>
      <p:sp>
        <p:nvSpPr>
          <p:cNvPr id="2" name="Slide Number Placeholder 1"/>
          <p:cNvSpPr>
            <a:spLocks noGrp="1"/>
          </p:cNvSpPr>
          <p:nvPr>
            <p:ph type="sldNum" sz="quarter" idx="12"/>
          </p:nvPr>
        </p:nvSpPr>
        <p:spPr/>
        <p:txBody>
          <a:bodyPr/>
          <a:lstStyle/>
          <a:p>
            <a:fld id="{40C2CD6A-9A43-468B-8E10-3B70EA5B096F}" type="slidenum">
              <a:rPr lang="en-GB" smtClean="0"/>
              <a:t>2</a:t>
            </a:fld>
            <a:endParaRPr lang="en-GB"/>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13607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107504" y="1052736"/>
            <a:ext cx="8856984" cy="5293757"/>
          </a:xfrm>
          <a:prstGeom prst="rect">
            <a:avLst/>
          </a:prstGeom>
          <a:noFill/>
        </p:spPr>
        <p:txBody>
          <a:bodyPr wrap="square" rtlCol="0">
            <a:spAutoFit/>
          </a:bodyPr>
          <a:lstStyle/>
          <a:p>
            <a:pPr algn="ctr"/>
            <a:endParaRPr lang="en-GB" sz="1400" b="1" dirty="0" smtClean="0"/>
          </a:p>
          <a:p>
            <a:pPr algn="ctr"/>
            <a:endParaRPr lang="en-GB" sz="1400" b="1" dirty="0"/>
          </a:p>
          <a:p>
            <a:pPr algn="ctr"/>
            <a:r>
              <a:rPr lang="en-GB" sz="5400" b="1" dirty="0" smtClean="0">
                <a:solidFill>
                  <a:srgbClr val="002060"/>
                </a:solidFill>
              </a:rPr>
              <a:t>Do you remember any of your school teachers?</a:t>
            </a:r>
          </a:p>
          <a:p>
            <a:pPr algn="ctr"/>
            <a:endParaRPr lang="en-GB" sz="4000" b="1" dirty="0" smtClean="0"/>
          </a:p>
          <a:p>
            <a:pPr algn="ctr"/>
            <a:endParaRPr lang="en-GB" sz="5400" b="1" dirty="0"/>
          </a:p>
          <a:p>
            <a:pPr algn="ctr"/>
            <a:r>
              <a:rPr lang="en-GB" sz="5400" b="1" dirty="0" smtClean="0">
                <a:solidFill>
                  <a:srgbClr val="002060"/>
                </a:solidFill>
              </a:rPr>
              <a:t>Why did you want to become a teacher?</a:t>
            </a:r>
            <a:endParaRPr lang="en-GB" sz="5400" b="1" dirty="0">
              <a:solidFill>
                <a:srgbClr val="002060"/>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20</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784157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467544" y="1921497"/>
            <a:ext cx="8532440" cy="769441"/>
          </a:xfrm>
          <a:prstGeom prst="rect">
            <a:avLst/>
          </a:prstGeom>
          <a:noFill/>
        </p:spPr>
        <p:txBody>
          <a:bodyPr wrap="square" rtlCol="0">
            <a:spAutoFit/>
          </a:bodyPr>
          <a:lstStyle/>
          <a:p>
            <a:r>
              <a:rPr lang="en-GB" sz="2200" b="1" dirty="0" smtClean="0"/>
              <a:t>84</a:t>
            </a:r>
            <a:r>
              <a:rPr lang="en-GB" sz="2200" b="1" dirty="0"/>
              <a:t>% </a:t>
            </a:r>
            <a:r>
              <a:rPr lang="en-GB" sz="2200" dirty="0"/>
              <a:t>of UK </a:t>
            </a:r>
            <a:r>
              <a:rPr lang="en-GB" sz="2200" dirty="0" smtClean="0"/>
              <a:t>parents believe </a:t>
            </a:r>
            <a:r>
              <a:rPr lang="en-GB" sz="2200" dirty="0"/>
              <a:t>that teachers should encourage </a:t>
            </a:r>
            <a:r>
              <a:rPr lang="en-GB" sz="2200" dirty="0" smtClean="0"/>
              <a:t>good morals </a:t>
            </a:r>
            <a:r>
              <a:rPr lang="en-GB" sz="2200" dirty="0"/>
              <a:t>and values in their </a:t>
            </a:r>
            <a:r>
              <a:rPr lang="en-GB" sz="2200" dirty="0" smtClean="0"/>
              <a:t>students</a:t>
            </a:r>
          </a:p>
        </p:txBody>
      </p:sp>
      <p:sp>
        <p:nvSpPr>
          <p:cNvPr id="9" name="TextBox 8"/>
          <p:cNvSpPr txBox="1"/>
          <p:nvPr/>
        </p:nvSpPr>
        <p:spPr>
          <a:xfrm>
            <a:off x="76960" y="1083626"/>
            <a:ext cx="9036496" cy="707886"/>
          </a:xfrm>
          <a:prstGeom prst="rect">
            <a:avLst/>
          </a:prstGeom>
          <a:noFill/>
        </p:spPr>
        <p:txBody>
          <a:bodyPr wrap="square" rtlCol="0">
            <a:spAutoFit/>
          </a:bodyPr>
          <a:lstStyle/>
          <a:p>
            <a:pPr algn="ctr"/>
            <a:r>
              <a:rPr lang="en-GB" sz="4000" dirty="0" smtClean="0">
                <a:solidFill>
                  <a:srgbClr val="002060"/>
                </a:solidFill>
              </a:rPr>
              <a:t>Character Education in UK Schools (2015)</a:t>
            </a:r>
            <a:endParaRPr lang="en-GB" sz="4000" dirty="0">
              <a:solidFill>
                <a:srgbClr val="002060"/>
              </a:solidFill>
            </a:endParaRPr>
          </a:p>
        </p:txBody>
      </p:sp>
      <p:pic>
        <p:nvPicPr>
          <p:cNvPr id="1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75924" y="1996149"/>
            <a:ext cx="343131" cy="3323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639" y="2588919"/>
            <a:ext cx="2084703" cy="294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1247" y="4320127"/>
            <a:ext cx="6342095" cy="1107996"/>
          </a:xfrm>
          <a:prstGeom prst="rect">
            <a:avLst/>
          </a:prstGeom>
        </p:spPr>
        <p:txBody>
          <a:bodyPr wrap="square">
            <a:spAutoFit/>
          </a:bodyPr>
          <a:lstStyle/>
          <a:p>
            <a:r>
              <a:rPr lang="en-GB" sz="2200" dirty="0" smtClean="0"/>
              <a:t>Only </a:t>
            </a:r>
            <a:r>
              <a:rPr lang="en-GB" sz="2200" b="1" dirty="0"/>
              <a:t>33% </a:t>
            </a:r>
            <a:r>
              <a:rPr lang="en-GB" sz="2200" dirty="0"/>
              <a:t>of teachers stated that they had specific or additional training in moral or character </a:t>
            </a:r>
            <a:r>
              <a:rPr lang="en-GB" sz="2200" dirty="0" smtClean="0"/>
              <a:t>education, yet </a:t>
            </a:r>
            <a:r>
              <a:rPr lang="en-GB" sz="2200" b="1" dirty="0" smtClean="0"/>
              <a:t>60%</a:t>
            </a:r>
            <a:r>
              <a:rPr lang="en-GB" sz="2200" dirty="0" smtClean="0"/>
              <a:t> were required to teach a related subject</a:t>
            </a:r>
            <a:endParaRPr lang="en-GB" sz="2200" dirty="0"/>
          </a:p>
        </p:txBody>
      </p:sp>
      <p:sp>
        <p:nvSpPr>
          <p:cNvPr id="3" name="Rectangle 2"/>
          <p:cNvSpPr/>
          <p:nvPr/>
        </p:nvSpPr>
        <p:spPr>
          <a:xfrm>
            <a:off x="447641" y="5808325"/>
            <a:ext cx="8388424" cy="769441"/>
          </a:xfrm>
          <a:prstGeom prst="rect">
            <a:avLst/>
          </a:prstGeom>
        </p:spPr>
        <p:txBody>
          <a:bodyPr wrap="square">
            <a:spAutoFit/>
          </a:bodyPr>
          <a:lstStyle/>
          <a:p>
            <a:r>
              <a:rPr lang="en-GB" sz="2200" dirty="0" smtClean="0"/>
              <a:t>Only </a:t>
            </a:r>
            <a:r>
              <a:rPr lang="en-GB" sz="2200" b="1" dirty="0" smtClean="0"/>
              <a:t>24</a:t>
            </a:r>
            <a:r>
              <a:rPr lang="en-GB" sz="2200" b="1" dirty="0"/>
              <a:t>%</a:t>
            </a:r>
            <a:r>
              <a:rPr lang="en-GB" sz="2200" dirty="0"/>
              <a:t> </a:t>
            </a:r>
            <a:r>
              <a:rPr lang="en-GB" sz="2200" dirty="0" smtClean="0"/>
              <a:t>of primary school teachers believed </a:t>
            </a:r>
            <a:r>
              <a:rPr lang="en-GB" sz="2200" dirty="0"/>
              <a:t>ITE had </a:t>
            </a:r>
            <a:r>
              <a:rPr lang="en-GB" sz="2200" dirty="0" smtClean="0"/>
              <a:t>prepared </a:t>
            </a:r>
            <a:r>
              <a:rPr lang="en-GB" sz="2200" dirty="0"/>
              <a:t>them very well to explore and develop moral </a:t>
            </a:r>
            <a:r>
              <a:rPr lang="en-GB" sz="2200" dirty="0" smtClean="0"/>
              <a:t>issues</a:t>
            </a:r>
            <a:endParaRPr lang="en-GB" sz="2200" dirty="0"/>
          </a:p>
        </p:txBody>
      </p:sp>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96863" y="3132608"/>
            <a:ext cx="343131" cy="3323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96863" y="4408417"/>
            <a:ext cx="343131" cy="3323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76960" y="5877272"/>
            <a:ext cx="343131" cy="3323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7544" y="3041698"/>
            <a:ext cx="6342095" cy="769441"/>
          </a:xfrm>
          <a:prstGeom prst="rect">
            <a:avLst/>
          </a:prstGeom>
        </p:spPr>
        <p:txBody>
          <a:bodyPr wrap="square">
            <a:spAutoFit/>
          </a:bodyPr>
          <a:lstStyle/>
          <a:p>
            <a:r>
              <a:rPr lang="en-GB" sz="2200" b="1" dirty="0"/>
              <a:t>91% </a:t>
            </a:r>
            <a:r>
              <a:rPr lang="en-GB" sz="2200" dirty="0"/>
              <a:t>of UK adults surveyed said that it is important that schools help children develop good </a:t>
            </a:r>
            <a:r>
              <a:rPr lang="en-GB" sz="2200" dirty="0" smtClean="0"/>
              <a:t>character</a:t>
            </a:r>
            <a:endParaRPr lang="en-GB" sz="2200" dirty="0"/>
          </a:p>
        </p:txBody>
      </p:sp>
      <p:sp>
        <p:nvSpPr>
          <p:cNvPr id="4" name="Slide Number Placeholder 3"/>
          <p:cNvSpPr>
            <a:spLocks noGrp="1"/>
          </p:cNvSpPr>
          <p:nvPr>
            <p:ph type="sldNum" sz="quarter" idx="12"/>
          </p:nvPr>
        </p:nvSpPr>
        <p:spPr/>
        <p:txBody>
          <a:bodyPr/>
          <a:lstStyle/>
          <a:p>
            <a:fld id="{40C2CD6A-9A43-468B-8E10-3B70EA5B096F}" type="slidenum">
              <a:rPr lang="en-GB" smtClean="0"/>
              <a:t>21</a:t>
            </a:fld>
            <a:endParaRPr lang="en-GB"/>
          </a:p>
        </p:txBody>
      </p:sp>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0293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467544" y="1921497"/>
            <a:ext cx="8532440" cy="769441"/>
          </a:xfrm>
          <a:prstGeom prst="rect">
            <a:avLst/>
          </a:prstGeom>
          <a:noFill/>
        </p:spPr>
        <p:txBody>
          <a:bodyPr wrap="square" rtlCol="0">
            <a:spAutoFit/>
          </a:bodyPr>
          <a:lstStyle/>
          <a:p>
            <a:r>
              <a:rPr lang="en-GB" sz="2200" b="1" dirty="0"/>
              <a:t>87% </a:t>
            </a:r>
            <a:r>
              <a:rPr lang="en-GB" sz="2200" dirty="0"/>
              <a:t>of trainee teachers </a:t>
            </a:r>
            <a:r>
              <a:rPr lang="en-GB" sz="2200" dirty="0" smtClean="0"/>
              <a:t>acknowledged </a:t>
            </a:r>
            <a:r>
              <a:rPr lang="en-GB" sz="2200" dirty="0"/>
              <a:t>the inherent role that character plays in their own professional </a:t>
            </a:r>
            <a:r>
              <a:rPr lang="en-GB" sz="2200" dirty="0" smtClean="0"/>
              <a:t>development</a:t>
            </a:r>
          </a:p>
        </p:txBody>
      </p:sp>
      <p:sp>
        <p:nvSpPr>
          <p:cNvPr id="9" name="TextBox 8"/>
          <p:cNvSpPr txBox="1"/>
          <p:nvPr/>
        </p:nvSpPr>
        <p:spPr>
          <a:xfrm>
            <a:off x="76960" y="1083626"/>
            <a:ext cx="9036496" cy="707886"/>
          </a:xfrm>
          <a:prstGeom prst="rect">
            <a:avLst/>
          </a:prstGeom>
          <a:noFill/>
        </p:spPr>
        <p:txBody>
          <a:bodyPr wrap="square" rtlCol="0">
            <a:spAutoFit/>
          </a:bodyPr>
          <a:lstStyle/>
          <a:p>
            <a:pPr algn="ctr"/>
            <a:r>
              <a:rPr lang="en-GB" sz="4000" dirty="0" smtClean="0">
                <a:solidFill>
                  <a:srgbClr val="002060"/>
                </a:solidFill>
              </a:rPr>
              <a:t>What do Trainee Teachers Think? (2018)</a:t>
            </a:r>
            <a:endParaRPr lang="en-GB" sz="4000" dirty="0">
              <a:solidFill>
                <a:srgbClr val="002060"/>
              </a:solidFill>
            </a:endParaRPr>
          </a:p>
        </p:txBody>
      </p:sp>
      <p:pic>
        <p:nvPicPr>
          <p:cNvPr id="1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76960" y="1992687"/>
            <a:ext cx="343131" cy="3323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344" y="4356284"/>
            <a:ext cx="6342095" cy="1107996"/>
          </a:xfrm>
          <a:prstGeom prst="rect">
            <a:avLst/>
          </a:prstGeom>
        </p:spPr>
        <p:txBody>
          <a:bodyPr wrap="square">
            <a:spAutoFit/>
          </a:bodyPr>
          <a:lstStyle/>
          <a:p>
            <a:r>
              <a:rPr lang="en-GB" sz="2200" dirty="0"/>
              <a:t>At the beginning of ITE, only </a:t>
            </a:r>
            <a:r>
              <a:rPr lang="en-GB" sz="2200" b="1" dirty="0"/>
              <a:t>24% </a:t>
            </a:r>
            <a:r>
              <a:rPr lang="en-GB" sz="2200" dirty="0"/>
              <a:t>of trainee teachers felt ‘very prepared’ or ‘prepared’ to develop the character of </a:t>
            </a:r>
            <a:r>
              <a:rPr lang="en-GB" sz="2200" dirty="0" smtClean="0"/>
              <a:t>their pupils</a:t>
            </a:r>
            <a:endParaRPr lang="en-GB" sz="2200" dirty="0"/>
          </a:p>
        </p:txBody>
      </p:sp>
      <p:sp>
        <p:nvSpPr>
          <p:cNvPr id="3" name="Rectangle 2"/>
          <p:cNvSpPr/>
          <p:nvPr/>
        </p:nvSpPr>
        <p:spPr>
          <a:xfrm>
            <a:off x="447639" y="5642127"/>
            <a:ext cx="8552345" cy="430887"/>
          </a:xfrm>
          <a:prstGeom prst="rect">
            <a:avLst/>
          </a:prstGeom>
        </p:spPr>
        <p:txBody>
          <a:bodyPr wrap="square">
            <a:spAutoFit/>
          </a:bodyPr>
          <a:lstStyle/>
          <a:p>
            <a:r>
              <a:rPr lang="en-GB" sz="2200" dirty="0" smtClean="0"/>
              <a:t>…This </a:t>
            </a:r>
            <a:r>
              <a:rPr lang="en-GB" sz="2200" dirty="0"/>
              <a:t>increased to </a:t>
            </a:r>
            <a:r>
              <a:rPr lang="en-GB" sz="2200" b="1" dirty="0"/>
              <a:t>67% </a:t>
            </a:r>
            <a:r>
              <a:rPr lang="en-GB" sz="2200" dirty="0"/>
              <a:t>following ITE </a:t>
            </a:r>
            <a:r>
              <a:rPr lang="en-GB" sz="2200" dirty="0" smtClean="0"/>
              <a:t>and </a:t>
            </a:r>
            <a:r>
              <a:rPr lang="en-GB" sz="2200" dirty="0"/>
              <a:t>training </a:t>
            </a:r>
            <a:r>
              <a:rPr lang="en-GB" sz="2200" dirty="0" smtClean="0"/>
              <a:t>on </a:t>
            </a:r>
            <a:r>
              <a:rPr lang="en-GB" sz="2200" dirty="0"/>
              <a:t>character </a:t>
            </a:r>
            <a:r>
              <a:rPr lang="en-GB" sz="2200" dirty="0" smtClean="0"/>
              <a:t>education</a:t>
            </a:r>
            <a:endParaRPr lang="en-GB" sz="2200" dirty="0"/>
          </a:p>
        </p:txBody>
      </p:sp>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96986" y="3218225"/>
            <a:ext cx="343131" cy="3323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76960" y="4408555"/>
            <a:ext cx="343131" cy="3323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7544" y="3150731"/>
            <a:ext cx="6342095" cy="769441"/>
          </a:xfrm>
          <a:prstGeom prst="rect">
            <a:avLst/>
          </a:prstGeom>
        </p:spPr>
        <p:txBody>
          <a:bodyPr wrap="square">
            <a:spAutoFit/>
          </a:bodyPr>
          <a:lstStyle/>
          <a:p>
            <a:r>
              <a:rPr lang="en-GB" sz="2200" b="1" dirty="0"/>
              <a:t>91% </a:t>
            </a:r>
            <a:r>
              <a:rPr lang="en-GB" sz="2200" dirty="0" smtClean="0"/>
              <a:t>recognised </a:t>
            </a:r>
            <a:r>
              <a:rPr lang="en-GB" sz="2200" dirty="0"/>
              <a:t>the importance of character as a factor in the academic achievement of </a:t>
            </a:r>
            <a:r>
              <a:rPr lang="en-GB" sz="2200" dirty="0" smtClean="0"/>
              <a:t>pupils </a:t>
            </a:r>
            <a:endParaRPr lang="en-GB" sz="2200" dirty="0"/>
          </a:p>
        </p:txBody>
      </p:sp>
      <p:grpSp>
        <p:nvGrpSpPr>
          <p:cNvPr id="12" name="Group 11"/>
          <p:cNvGrpSpPr/>
          <p:nvPr/>
        </p:nvGrpSpPr>
        <p:grpSpPr>
          <a:xfrm>
            <a:off x="6803505" y="2474968"/>
            <a:ext cx="2032560" cy="2890409"/>
            <a:chOff x="6803505" y="2474968"/>
            <a:chExt cx="2032560" cy="2890409"/>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3505" y="2474968"/>
              <a:ext cx="2032560" cy="289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803505" y="2564904"/>
              <a:ext cx="2032560" cy="28004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40C2CD6A-9A43-468B-8E10-3B70EA5B096F}" type="slidenum">
              <a:rPr lang="en-GB" smtClean="0"/>
              <a:t>22</a:t>
            </a:fld>
            <a:endParaRPr lang="en-GB"/>
          </a:p>
        </p:txBody>
      </p:sp>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48495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199398" y="1123945"/>
            <a:ext cx="8784976" cy="707886"/>
          </a:xfrm>
          <a:prstGeom prst="rect">
            <a:avLst/>
          </a:prstGeom>
          <a:noFill/>
        </p:spPr>
        <p:txBody>
          <a:bodyPr wrap="square" rtlCol="0">
            <a:spAutoFit/>
          </a:bodyPr>
          <a:lstStyle/>
          <a:p>
            <a:pPr algn="ctr"/>
            <a:r>
              <a:rPr lang="en-GB" sz="4000" b="1" dirty="0" smtClean="0">
                <a:solidFill>
                  <a:srgbClr val="002060"/>
                </a:solidFill>
              </a:rPr>
              <a:t>Teachers as ‘Role Models’</a:t>
            </a:r>
            <a:endParaRPr lang="en-GB" sz="4000" b="1" dirty="0">
              <a:solidFill>
                <a:srgbClr val="002060"/>
              </a:solidFill>
            </a:endParaRPr>
          </a:p>
        </p:txBody>
      </p:sp>
      <p:pic>
        <p:nvPicPr>
          <p:cNvPr id="1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229859" y="4765739"/>
            <a:ext cx="385201" cy="373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Staff\Education\Shared\TheJubileeCentre\Publications\Research Reports\Report Images\goodteach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0456" y="4907274"/>
            <a:ext cx="1102931" cy="155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615061" y="4727144"/>
            <a:ext cx="6912768" cy="1785104"/>
          </a:xfrm>
          <a:prstGeom prst="rect">
            <a:avLst/>
          </a:prstGeom>
        </p:spPr>
        <p:txBody>
          <a:bodyPr wrap="square">
            <a:spAutoFit/>
          </a:bodyPr>
          <a:lstStyle/>
          <a:p>
            <a:r>
              <a:rPr lang="en-GB" sz="2200" b="1" i="1" dirty="0"/>
              <a:t>The Good </a:t>
            </a:r>
            <a:r>
              <a:rPr lang="en-GB" sz="2200" b="1" i="1" dirty="0" smtClean="0"/>
              <a:t>Teacher </a:t>
            </a:r>
            <a:r>
              <a:rPr lang="en-GB" sz="2200" b="1" dirty="0"/>
              <a:t>(2015</a:t>
            </a:r>
            <a:r>
              <a:rPr lang="en-GB" sz="2200" b="1" dirty="0" smtClean="0"/>
              <a:t>)</a:t>
            </a:r>
            <a:r>
              <a:rPr lang="en-GB" sz="2200" b="1" i="1" dirty="0" smtClean="0"/>
              <a:t> </a:t>
            </a:r>
          </a:p>
          <a:p>
            <a:r>
              <a:rPr lang="en-GB" sz="2200" dirty="0" smtClean="0"/>
              <a:t>As </a:t>
            </a:r>
            <a:r>
              <a:rPr lang="en-GB" sz="2200" dirty="0"/>
              <a:t>teachers inevitably serve as role models within the classroom and beyond, it is reasonable to consider the character of the ‘good’ teacher and to understand what kind of person makes that kind of </a:t>
            </a:r>
            <a:r>
              <a:rPr lang="en-GB" sz="2200" dirty="0" smtClean="0"/>
              <a:t>teacher</a:t>
            </a:r>
          </a:p>
        </p:txBody>
      </p:sp>
      <p:sp>
        <p:nvSpPr>
          <p:cNvPr id="17" name="Rectangle 16"/>
          <p:cNvSpPr/>
          <p:nvPr/>
        </p:nvSpPr>
        <p:spPr>
          <a:xfrm>
            <a:off x="689830" y="2091903"/>
            <a:ext cx="7992888" cy="769441"/>
          </a:xfrm>
          <a:prstGeom prst="rect">
            <a:avLst/>
          </a:prstGeom>
        </p:spPr>
        <p:txBody>
          <a:bodyPr wrap="square">
            <a:spAutoFit/>
          </a:bodyPr>
          <a:lstStyle/>
          <a:p>
            <a:r>
              <a:rPr lang="en-GB" sz="2200" dirty="0"/>
              <a:t>Most teachers enter the profession as a result of a moral motivation such as desire to positively impact on the lives of young people </a:t>
            </a:r>
          </a:p>
        </p:txBody>
      </p:sp>
      <p:pic>
        <p:nvPicPr>
          <p:cNvPr id="18"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229859" y="2193553"/>
            <a:ext cx="385201" cy="3731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15061" y="3218955"/>
            <a:ext cx="6912768" cy="1107996"/>
          </a:xfrm>
          <a:prstGeom prst="rect">
            <a:avLst/>
          </a:prstGeom>
        </p:spPr>
        <p:txBody>
          <a:bodyPr wrap="square">
            <a:spAutoFit/>
          </a:bodyPr>
          <a:lstStyle/>
          <a:p>
            <a:r>
              <a:rPr lang="en-GB" sz="2200" b="1" i="1" dirty="0" smtClean="0"/>
              <a:t>Character </a:t>
            </a:r>
            <a:r>
              <a:rPr lang="en-GB" sz="2200" b="1" i="1" dirty="0"/>
              <a:t>Education in UK Schools </a:t>
            </a:r>
            <a:r>
              <a:rPr lang="en-GB" sz="2200" b="1" dirty="0"/>
              <a:t>(2015)</a:t>
            </a:r>
          </a:p>
          <a:p>
            <a:r>
              <a:rPr lang="en-GB" sz="2200" dirty="0"/>
              <a:t>99% of teachers consider themselves to be ‘a moral </a:t>
            </a:r>
            <a:r>
              <a:rPr lang="en-GB" sz="2200" dirty="0" smtClean="0"/>
              <a:t>role model’</a:t>
            </a:r>
          </a:p>
        </p:txBody>
      </p:sp>
      <p:pic>
        <p:nvPicPr>
          <p:cNvPr id="2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219324" y="3318813"/>
            <a:ext cx="385201" cy="3731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K:\Staff\Education\Shared\TheJubileeCentre\Publications\Research Reports\Report Images\charactereduc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7387" y="3041483"/>
            <a:ext cx="1103617" cy="1555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C2CD6A-9A43-468B-8E10-3B70EA5B096F}" type="slidenum">
              <a:rPr lang="en-GB" smtClean="0"/>
              <a:t>23</a:t>
            </a:fld>
            <a:endParaRPr lang="en-GB" dirty="0"/>
          </a:p>
        </p:txBody>
      </p:sp>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9913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235691" y="1082687"/>
            <a:ext cx="8784976" cy="707886"/>
          </a:xfrm>
          <a:prstGeom prst="rect">
            <a:avLst/>
          </a:prstGeom>
          <a:noFill/>
        </p:spPr>
        <p:txBody>
          <a:bodyPr wrap="square" rtlCol="0">
            <a:spAutoFit/>
          </a:bodyPr>
          <a:lstStyle/>
          <a:p>
            <a:pPr algn="ctr"/>
            <a:r>
              <a:rPr lang="en-GB" sz="4000" b="1" dirty="0" smtClean="0">
                <a:solidFill>
                  <a:srgbClr val="002060"/>
                </a:solidFill>
              </a:rPr>
              <a:t>Teachers as ‘Role Models’</a:t>
            </a:r>
            <a:endParaRPr lang="en-GB" sz="4000" b="1" dirty="0">
              <a:solidFill>
                <a:srgbClr val="002060"/>
              </a:solidFill>
            </a:endParaRPr>
          </a:p>
        </p:txBody>
      </p:sp>
      <p:sp>
        <p:nvSpPr>
          <p:cNvPr id="9" name="Rectangle 8"/>
          <p:cNvSpPr/>
          <p:nvPr/>
        </p:nvSpPr>
        <p:spPr>
          <a:xfrm>
            <a:off x="547152" y="2123251"/>
            <a:ext cx="6840760" cy="1785104"/>
          </a:xfrm>
          <a:prstGeom prst="rect">
            <a:avLst/>
          </a:prstGeom>
        </p:spPr>
        <p:txBody>
          <a:bodyPr wrap="square">
            <a:spAutoFit/>
          </a:bodyPr>
          <a:lstStyle/>
          <a:p>
            <a:r>
              <a:rPr lang="en-GB" sz="2200" b="1" i="1" dirty="0"/>
              <a:t>The Moral Work of Teaching: A virtue-ethics approach to teacher education </a:t>
            </a:r>
            <a:r>
              <a:rPr lang="en-GB" sz="2200" b="1" dirty="0"/>
              <a:t>(Cooke, 2017)</a:t>
            </a:r>
          </a:p>
          <a:p>
            <a:r>
              <a:rPr lang="en-GB" sz="2200" dirty="0" smtClean="0"/>
              <a:t>‘…whether </a:t>
            </a:r>
            <a:r>
              <a:rPr lang="en-GB" sz="2200" dirty="0"/>
              <a:t>teachers acknowledge their role as an exemplar or not, young people in their care will learn from their manner, behaviour, attitudes and </a:t>
            </a:r>
            <a:r>
              <a:rPr lang="en-GB" sz="2200" dirty="0" smtClean="0"/>
              <a:t>dispositions’</a:t>
            </a:r>
            <a:endParaRPr lang="en-GB" sz="2200" dirty="0"/>
          </a:p>
        </p:txBody>
      </p:sp>
      <p:sp>
        <p:nvSpPr>
          <p:cNvPr id="13" name="Rectangle 12"/>
          <p:cNvSpPr/>
          <p:nvPr/>
        </p:nvSpPr>
        <p:spPr>
          <a:xfrm>
            <a:off x="583156" y="4581128"/>
            <a:ext cx="6768752" cy="1785104"/>
          </a:xfrm>
          <a:prstGeom prst="rect">
            <a:avLst/>
          </a:prstGeom>
        </p:spPr>
        <p:txBody>
          <a:bodyPr wrap="square">
            <a:spAutoFit/>
          </a:bodyPr>
          <a:lstStyle/>
          <a:p>
            <a:r>
              <a:rPr lang="en-GB" sz="2200" b="1" i="1" dirty="0" smtClean="0"/>
              <a:t>Teaching Character in the Primary Classroom </a:t>
            </a:r>
            <a:r>
              <a:rPr lang="en-GB" sz="2200" b="1" dirty="0" smtClean="0"/>
              <a:t>(Harrison </a:t>
            </a:r>
            <a:r>
              <a:rPr lang="en-GB" sz="2200" b="1" i="1" dirty="0" smtClean="0"/>
              <a:t>et al.</a:t>
            </a:r>
            <a:r>
              <a:rPr lang="en-GB" sz="2200" b="1" dirty="0" smtClean="0"/>
              <a:t>,</a:t>
            </a:r>
            <a:r>
              <a:rPr lang="en-GB" sz="2200" b="1" i="1" dirty="0" smtClean="0"/>
              <a:t> </a:t>
            </a:r>
            <a:r>
              <a:rPr lang="en-GB" sz="2200" b="1" dirty="0" smtClean="0"/>
              <a:t>2016)</a:t>
            </a:r>
          </a:p>
          <a:p>
            <a:r>
              <a:rPr lang="en-GB" sz="2200" dirty="0" smtClean="0"/>
              <a:t>‘Primary school teachers are emphasising and reinforcing moral virtues every day – whether this is done implicitly or explicitly’</a:t>
            </a:r>
          </a:p>
        </p:txBody>
      </p:sp>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73604" y="2188684"/>
            <a:ext cx="420768" cy="4076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73604" y="4605572"/>
            <a:ext cx="420768" cy="4076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014478"/>
            <a:ext cx="1336932" cy="189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4550344"/>
            <a:ext cx="1333500" cy="189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24</a:t>
            </a:fld>
            <a:endParaRPr lang="en-GB"/>
          </a:p>
        </p:txBody>
      </p:sp>
      <p:pic>
        <p:nvPicPr>
          <p:cNvPr id="17" name="Picture 16"/>
          <p:cNvPicPr/>
          <p:nvPr/>
        </p:nvPicPr>
        <p:blipFill>
          <a:blip r:embed="rId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7887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Rectangle 1"/>
          <p:cNvSpPr/>
          <p:nvPr/>
        </p:nvSpPr>
        <p:spPr>
          <a:xfrm>
            <a:off x="-16946" y="1106336"/>
            <a:ext cx="9144000" cy="584775"/>
          </a:xfrm>
          <a:prstGeom prst="rect">
            <a:avLst/>
          </a:prstGeom>
        </p:spPr>
        <p:txBody>
          <a:bodyPr wrap="square">
            <a:spAutoFit/>
          </a:bodyPr>
          <a:lstStyle/>
          <a:p>
            <a:pPr algn="ctr"/>
            <a:r>
              <a:rPr lang="en-GB" sz="3200" b="1" dirty="0" smtClean="0">
                <a:solidFill>
                  <a:srgbClr val="002060"/>
                </a:solidFill>
              </a:rPr>
              <a:t>How do the Teachers’ Standards relate to character?</a:t>
            </a:r>
            <a:endParaRPr lang="en-GB" sz="3200" dirty="0">
              <a:solidFill>
                <a:srgbClr val="002060"/>
              </a:solidFill>
            </a:endParaRPr>
          </a:p>
        </p:txBody>
      </p:sp>
      <p:grpSp>
        <p:nvGrpSpPr>
          <p:cNvPr id="13" name="Group 12"/>
          <p:cNvGrpSpPr/>
          <p:nvPr/>
        </p:nvGrpSpPr>
        <p:grpSpPr>
          <a:xfrm>
            <a:off x="179512" y="2348880"/>
            <a:ext cx="2448272" cy="3528392"/>
            <a:chOff x="4067944" y="2636912"/>
            <a:chExt cx="2331236" cy="331236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636912"/>
              <a:ext cx="233123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067944" y="2636912"/>
              <a:ext cx="2331236" cy="3312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2685839" y="1900090"/>
            <a:ext cx="433308" cy="4197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31840" y="1889771"/>
            <a:ext cx="5995214" cy="769441"/>
          </a:xfrm>
          <a:prstGeom prst="rect">
            <a:avLst/>
          </a:prstGeom>
          <a:noFill/>
        </p:spPr>
        <p:txBody>
          <a:bodyPr wrap="square" rtlCol="0">
            <a:spAutoFit/>
          </a:bodyPr>
          <a:lstStyle/>
          <a:p>
            <a:r>
              <a:rPr lang="en-GB" sz="2200" dirty="0"/>
              <a:t>Preamble: ‘Teachers act with </a:t>
            </a:r>
            <a:r>
              <a:rPr lang="en-GB" sz="2200" dirty="0">
                <a:solidFill>
                  <a:srgbClr val="FF0000"/>
                </a:solidFill>
              </a:rPr>
              <a:t>honesty</a:t>
            </a:r>
            <a:r>
              <a:rPr lang="en-GB" sz="2200" dirty="0"/>
              <a:t> and </a:t>
            </a:r>
            <a:r>
              <a:rPr lang="en-GB" sz="2200" dirty="0">
                <a:solidFill>
                  <a:srgbClr val="FF0000"/>
                </a:solidFill>
              </a:rPr>
              <a:t>integrity</a:t>
            </a:r>
            <a:r>
              <a:rPr lang="en-GB" sz="2200" dirty="0"/>
              <a:t>’</a:t>
            </a:r>
          </a:p>
        </p:txBody>
      </p:sp>
      <p:pic>
        <p:nvPicPr>
          <p:cNvPr id="16"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2698532" y="2735208"/>
            <a:ext cx="433308" cy="4197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31840" y="2707440"/>
            <a:ext cx="5995214" cy="5693866"/>
          </a:xfrm>
          <a:prstGeom prst="rect">
            <a:avLst/>
          </a:prstGeom>
          <a:noFill/>
        </p:spPr>
        <p:txBody>
          <a:bodyPr wrap="square" rtlCol="0">
            <a:spAutoFit/>
          </a:bodyPr>
          <a:lstStyle/>
          <a:p>
            <a:r>
              <a:rPr lang="en-GB" sz="2200" dirty="0" smtClean="0"/>
              <a:t>A teacher must:</a:t>
            </a:r>
          </a:p>
          <a:p>
            <a:endParaRPr lang="en-GB" dirty="0"/>
          </a:p>
          <a:p>
            <a:pPr marL="342900" indent="-342900">
              <a:buFont typeface="Arial" panose="020B0604020202020204" pitchFamily="34" charset="0"/>
              <a:buChar char="•"/>
            </a:pPr>
            <a:r>
              <a:rPr lang="en-GB" sz="2200" dirty="0"/>
              <a:t>Demonstrate consistently the </a:t>
            </a:r>
            <a:r>
              <a:rPr lang="en-GB" sz="2200" dirty="0">
                <a:solidFill>
                  <a:srgbClr val="FF0000"/>
                </a:solidFill>
              </a:rPr>
              <a:t>positive attitudes, </a:t>
            </a:r>
            <a:r>
              <a:rPr lang="en-GB" sz="2200" u="sng" dirty="0">
                <a:solidFill>
                  <a:srgbClr val="FF0000"/>
                </a:solidFill>
              </a:rPr>
              <a:t>values</a:t>
            </a:r>
            <a:r>
              <a:rPr lang="en-GB" sz="2200" dirty="0">
                <a:solidFill>
                  <a:srgbClr val="FF0000"/>
                </a:solidFill>
              </a:rPr>
              <a:t> and behaviours</a:t>
            </a:r>
            <a:r>
              <a:rPr lang="en-GB" sz="2200" dirty="0"/>
              <a:t> which are expected of pupils</a:t>
            </a:r>
            <a:r>
              <a:rPr lang="en-GB" sz="2200" dirty="0" smtClean="0"/>
              <a:t>.</a:t>
            </a:r>
            <a:br>
              <a:rPr lang="en-GB" sz="2200" dirty="0" smtClean="0"/>
            </a:br>
            <a:endParaRPr lang="en-GB" sz="2200" dirty="0"/>
          </a:p>
          <a:p>
            <a:pPr marL="342900" indent="-342900">
              <a:buFont typeface="Arial" panose="020B0604020202020204" pitchFamily="34" charset="0"/>
              <a:buChar char="•"/>
            </a:pPr>
            <a:r>
              <a:rPr lang="en-GB" sz="2200" dirty="0" smtClean="0"/>
              <a:t>Promote </a:t>
            </a:r>
            <a:r>
              <a:rPr lang="en-GB" sz="2200" dirty="0"/>
              <a:t>a </a:t>
            </a:r>
            <a:r>
              <a:rPr lang="en-GB" sz="2200" dirty="0">
                <a:solidFill>
                  <a:srgbClr val="FF0000"/>
                </a:solidFill>
              </a:rPr>
              <a:t>love of learning </a:t>
            </a:r>
            <a:r>
              <a:rPr lang="en-GB" sz="2200" dirty="0"/>
              <a:t>and children’s </a:t>
            </a:r>
            <a:r>
              <a:rPr lang="en-GB" sz="2200" dirty="0">
                <a:solidFill>
                  <a:srgbClr val="FF0000"/>
                </a:solidFill>
              </a:rPr>
              <a:t>intellectual curiosity</a:t>
            </a:r>
            <a:r>
              <a:rPr lang="en-GB" sz="2200" dirty="0" smtClean="0"/>
              <a:t>.</a:t>
            </a:r>
            <a:br>
              <a:rPr lang="en-GB" sz="2200" dirty="0" smtClean="0"/>
            </a:br>
            <a:endParaRPr lang="en-GB" sz="2200" dirty="0"/>
          </a:p>
          <a:p>
            <a:pPr marL="342900" indent="-342900">
              <a:buFont typeface="Arial" panose="020B0604020202020204" pitchFamily="34" charset="0"/>
              <a:buChar char="•"/>
            </a:pPr>
            <a:r>
              <a:rPr lang="en-GB" sz="2200" dirty="0"/>
              <a:t>Maintain </a:t>
            </a:r>
            <a:r>
              <a:rPr lang="en-GB" sz="2200" dirty="0">
                <a:solidFill>
                  <a:srgbClr val="FF0000"/>
                </a:solidFill>
              </a:rPr>
              <a:t>good relationships with pupils</a:t>
            </a:r>
            <a:r>
              <a:rPr lang="en-GB" sz="2200" dirty="0"/>
              <a:t>, exercise appropriate </a:t>
            </a:r>
            <a:r>
              <a:rPr lang="en-GB" sz="2200" dirty="0">
                <a:solidFill>
                  <a:srgbClr val="FF0000"/>
                </a:solidFill>
              </a:rPr>
              <a:t>authority</a:t>
            </a:r>
            <a:r>
              <a:rPr lang="en-GB" sz="2200" dirty="0"/>
              <a:t>, and act decisively when </a:t>
            </a:r>
            <a:r>
              <a:rPr lang="en-GB" sz="2200" dirty="0" smtClean="0"/>
              <a:t>necessary.</a:t>
            </a:r>
            <a:endParaRPr lang="en-GB" sz="2200" dirty="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p:txBody>
      </p:sp>
      <p:sp>
        <p:nvSpPr>
          <p:cNvPr id="3" name="Slide Number Placeholder 2"/>
          <p:cNvSpPr>
            <a:spLocks noGrp="1"/>
          </p:cNvSpPr>
          <p:nvPr>
            <p:ph type="sldNum" sz="quarter" idx="12"/>
          </p:nvPr>
        </p:nvSpPr>
        <p:spPr/>
        <p:txBody>
          <a:bodyPr/>
          <a:lstStyle/>
          <a:p>
            <a:fld id="{40C2CD6A-9A43-468B-8E10-3B70EA5B096F}" type="slidenum">
              <a:rPr lang="en-GB" smtClean="0"/>
              <a:t>25</a:t>
            </a:fld>
            <a:endParaRPr lang="en-GB"/>
          </a:p>
        </p:txBody>
      </p:sp>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679747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516315" y="1926523"/>
            <a:ext cx="8540740" cy="1292662"/>
          </a:xfrm>
          <a:prstGeom prst="rect">
            <a:avLst/>
          </a:prstGeom>
          <a:noFill/>
        </p:spPr>
        <p:txBody>
          <a:bodyPr wrap="square" rtlCol="0">
            <a:spAutoFit/>
          </a:bodyPr>
          <a:lstStyle/>
          <a:p>
            <a:pPr algn="ctr"/>
            <a:endParaRPr lang="en-GB" sz="1200" b="1" dirty="0" smtClean="0"/>
          </a:p>
          <a:p>
            <a:r>
              <a:rPr lang="en-GB" sz="2800" b="1" dirty="0" smtClean="0"/>
              <a:t>Resourcefulness</a:t>
            </a:r>
            <a:r>
              <a:rPr lang="en-GB" sz="2800" dirty="0"/>
              <a:t> </a:t>
            </a:r>
            <a:r>
              <a:rPr lang="en-GB" sz="2800" dirty="0" smtClean="0"/>
              <a:t>(</a:t>
            </a:r>
            <a:r>
              <a:rPr lang="en-GB" sz="2800" b="1" dirty="0" smtClean="0">
                <a:solidFill>
                  <a:srgbClr val="0070C0"/>
                </a:solidFill>
              </a:rPr>
              <a:t>intellectual</a:t>
            </a:r>
            <a:r>
              <a:rPr lang="en-GB" sz="2800" dirty="0" smtClean="0"/>
              <a:t>)</a:t>
            </a:r>
            <a:r>
              <a:rPr lang="en-GB" sz="2800" b="1" dirty="0" smtClean="0">
                <a:solidFill>
                  <a:srgbClr val="0070C0"/>
                </a:solidFill>
              </a:rPr>
              <a:t> </a:t>
            </a:r>
            <a:r>
              <a:rPr lang="en-GB" sz="2800" dirty="0" smtClean="0"/>
              <a:t>– the ability to alter a lesson based on the children’s understanding or needs</a:t>
            </a:r>
          </a:p>
          <a:p>
            <a:pPr marL="285750" indent="-285750">
              <a:buFont typeface="Arial" panose="020B0604020202020204" pitchFamily="34" charset="0"/>
              <a:buChar char="•"/>
            </a:pPr>
            <a:endParaRPr lang="en-GB" sz="1000" dirty="0" smtClean="0"/>
          </a:p>
        </p:txBody>
      </p:sp>
      <p:sp>
        <p:nvSpPr>
          <p:cNvPr id="9" name="Rectangle 8"/>
          <p:cNvSpPr/>
          <p:nvPr/>
        </p:nvSpPr>
        <p:spPr>
          <a:xfrm>
            <a:off x="515732" y="3249962"/>
            <a:ext cx="8640960" cy="1384995"/>
          </a:xfrm>
          <a:prstGeom prst="rect">
            <a:avLst/>
          </a:prstGeom>
        </p:spPr>
        <p:txBody>
          <a:bodyPr wrap="square">
            <a:spAutoFit/>
          </a:bodyPr>
          <a:lstStyle/>
          <a:p>
            <a:r>
              <a:rPr lang="en-GB" sz="2800" b="1" dirty="0"/>
              <a:t>Compassion </a:t>
            </a:r>
            <a:r>
              <a:rPr lang="en-GB" sz="2800" dirty="0"/>
              <a:t>(</a:t>
            </a:r>
            <a:r>
              <a:rPr lang="en-GB" sz="2800" b="1" dirty="0">
                <a:solidFill>
                  <a:srgbClr val="0070C0"/>
                </a:solidFill>
              </a:rPr>
              <a:t>moral</a:t>
            </a:r>
            <a:r>
              <a:rPr lang="en-GB" sz="2800" dirty="0"/>
              <a:t>)</a:t>
            </a:r>
            <a:r>
              <a:rPr lang="en-GB" sz="2800" b="1" dirty="0">
                <a:solidFill>
                  <a:srgbClr val="0070C0"/>
                </a:solidFill>
              </a:rPr>
              <a:t> </a:t>
            </a:r>
            <a:r>
              <a:rPr lang="en-GB" sz="2800" dirty="0"/>
              <a:t>– dealing with children going through difficult situations in their home lives</a:t>
            </a:r>
          </a:p>
          <a:p>
            <a:pPr marL="285750" indent="-285750">
              <a:buFont typeface="Arial" panose="020B0604020202020204" pitchFamily="34" charset="0"/>
              <a:buChar char="•"/>
            </a:pPr>
            <a:endParaRPr lang="en-GB" sz="2800" dirty="0"/>
          </a:p>
        </p:txBody>
      </p:sp>
      <p:sp>
        <p:nvSpPr>
          <p:cNvPr id="10" name="Rectangle 9"/>
          <p:cNvSpPr/>
          <p:nvPr/>
        </p:nvSpPr>
        <p:spPr>
          <a:xfrm>
            <a:off x="515732" y="4303468"/>
            <a:ext cx="8633386" cy="1384995"/>
          </a:xfrm>
          <a:prstGeom prst="rect">
            <a:avLst/>
          </a:prstGeom>
        </p:spPr>
        <p:txBody>
          <a:bodyPr wrap="square">
            <a:spAutoFit/>
          </a:bodyPr>
          <a:lstStyle/>
          <a:p>
            <a:r>
              <a:rPr lang="en-GB" sz="2800" b="1" dirty="0"/>
              <a:t>Volunteering </a:t>
            </a:r>
            <a:r>
              <a:rPr lang="en-GB" sz="2800" dirty="0"/>
              <a:t>(</a:t>
            </a:r>
            <a:r>
              <a:rPr lang="en-GB" sz="2800" b="1" dirty="0">
                <a:solidFill>
                  <a:srgbClr val="0070C0"/>
                </a:solidFill>
              </a:rPr>
              <a:t>civic</a:t>
            </a:r>
            <a:r>
              <a:rPr lang="en-GB" sz="2800" dirty="0"/>
              <a:t>)</a:t>
            </a:r>
            <a:r>
              <a:rPr lang="en-GB" sz="2800" b="1" dirty="0">
                <a:solidFill>
                  <a:srgbClr val="0070C0"/>
                </a:solidFill>
              </a:rPr>
              <a:t> </a:t>
            </a:r>
            <a:r>
              <a:rPr lang="en-GB" sz="2800" dirty="0"/>
              <a:t>– giving up your own time to support a child to understand a concept</a:t>
            </a:r>
          </a:p>
          <a:p>
            <a:pPr marL="285750" indent="-285750">
              <a:buFont typeface="Arial" panose="020B0604020202020204" pitchFamily="34" charset="0"/>
              <a:buChar char="•"/>
            </a:pPr>
            <a:endParaRPr lang="en-GB" sz="2800" dirty="0"/>
          </a:p>
        </p:txBody>
      </p:sp>
      <p:sp>
        <p:nvSpPr>
          <p:cNvPr id="11" name="Rectangle 10"/>
          <p:cNvSpPr/>
          <p:nvPr/>
        </p:nvSpPr>
        <p:spPr>
          <a:xfrm>
            <a:off x="515732" y="5410407"/>
            <a:ext cx="8633386" cy="954107"/>
          </a:xfrm>
          <a:prstGeom prst="rect">
            <a:avLst/>
          </a:prstGeom>
        </p:spPr>
        <p:txBody>
          <a:bodyPr wrap="square">
            <a:spAutoFit/>
          </a:bodyPr>
          <a:lstStyle/>
          <a:p>
            <a:r>
              <a:rPr lang="en-GB" sz="2800" b="1" dirty="0"/>
              <a:t>Resilience </a:t>
            </a:r>
            <a:r>
              <a:rPr lang="en-GB" sz="2800" dirty="0"/>
              <a:t>(</a:t>
            </a:r>
            <a:r>
              <a:rPr lang="en-GB" sz="2800" b="1" dirty="0">
                <a:solidFill>
                  <a:srgbClr val="0070C0"/>
                </a:solidFill>
              </a:rPr>
              <a:t>performance</a:t>
            </a:r>
            <a:r>
              <a:rPr lang="en-GB" sz="2800" dirty="0"/>
              <a:t>)</a:t>
            </a:r>
            <a:r>
              <a:rPr lang="en-GB" sz="2800" b="1" dirty="0">
                <a:solidFill>
                  <a:srgbClr val="0070C0"/>
                </a:solidFill>
              </a:rPr>
              <a:t> </a:t>
            </a:r>
            <a:r>
              <a:rPr lang="en-GB" sz="2800" dirty="0"/>
              <a:t>– seeking advice and support instead of giving up after a poor lesson observation</a:t>
            </a:r>
          </a:p>
        </p:txBody>
      </p:sp>
      <p:sp>
        <p:nvSpPr>
          <p:cNvPr id="12" name="Rectangle 11"/>
          <p:cNvSpPr/>
          <p:nvPr/>
        </p:nvSpPr>
        <p:spPr>
          <a:xfrm>
            <a:off x="988391" y="1134435"/>
            <a:ext cx="7167218" cy="707886"/>
          </a:xfrm>
          <a:prstGeom prst="rect">
            <a:avLst/>
          </a:prstGeom>
        </p:spPr>
        <p:txBody>
          <a:bodyPr wrap="none">
            <a:spAutoFit/>
          </a:bodyPr>
          <a:lstStyle/>
          <a:p>
            <a:pPr algn="ctr"/>
            <a:r>
              <a:rPr lang="en-GB" sz="4000" b="1" dirty="0">
                <a:solidFill>
                  <a:srgbClr val="002060"/>
                </a:solidFill>
              </a:rPr>
              <a:t>My Character and its </a:t>
            </a:r>
            <a:r>
              <a:rPr lang="en-GB" sz="4000" b="1" dirty="0" smtClean="0">
                <a:solidFill>
                  <a:srgbClr val="002060"/>
                </a:solidFill>
              </a:rPr>
              <a:t>Importance</a:t>
            </a:r>
            <a:endParaRPr lang="en-GB" sz="4000" b="1" dirty="0">
              <a:solidFill>
                <a:srgbClr val="002060"/>
              </a:solidFill>
            </a:endParaRPr>
          </a:p>
        </p:txBody>
      </p:sp>
      <p:pic>
        <p:nvPicPr>
          <p:cNvPr id="13"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07504" y="2219721"/>
            <a:ext cx="408228" cy="3954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07504" y="4414746"/>
            <a:ext cx="408228" cy="3954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07504" y="5549782"/>
            <a:ext cx="408228" cy="3954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07504" y="3354757"/>
            <a:ext cx="408228" cy="3954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C2CD6A-9A43-468B-8E10-3B70EA5B096F}" type="slidenum">
              <a:rPr lang="en-GB" smtClean="0"/>
              <a:t>26</a:t>
            </a:fld>
            <a:endParaRPr lang="en-GB"/>
          </a:p>
        </p:txBody>
      </p:sp>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83329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Rectangle 1"/>
          <p:cNvSpPr/>
          <p:nvPr/>
        </p:nvSpPr>
        <p:spPr>
          <a:xfrm>
            <a:off x="179512" y="1065264"/>
            <a:ext cx="8856985" cy="5170646"/>
          </a:xfrm>
          <a:prstGeom prst="rect">
            <a:avLst/>
          </a:prstGeom>
        </p:spPr>
        <p:txBody>
          <a:bodyPr wrap="square">
            <a:spAutoFit/>
          </a:bodyPr>
          <a:lstStyle/>
          <a:p>
            <a:r>
              <a:rPr lang="en-GB" sz="2200" b="1" u="sng" dirty="0" smtClean="0"/>
              <a:t>Dilemma 2</a:t>
            </a:r>
          </a:p>
          <a:p>
            <a:endParaRPr lang="en-GB" sz="1000" dirty="0"/>
          </a:p>
          <a:p>
            <a:r>
              <a:rPr lang="en-GB" sz="2200" dirty="0" smtClean="0"/>
              <a:t>You are coming to the end of your first year as an Early Years teacher.  The school has been under pressure to show more progress in attainment across the school, from EYFS to KS2. This year, your friend and colleague in Year 1 has struggled to show much progress in pupil attainment, and feels that this is because pupils came to them with ‘exaggerated’ scores. They are worried that this will affect their chance of a promotion. </a:t>
            </a:r>
          </a:p>
          <a:p>
            <a:endParaRPr lang="en-GB" sz="2200" dirty="0"/>
          </a:p>
          <a:p>
            <a:r>
              <a:rPr lang="en-GB" sz="2200" dirty="0" smtClean="0"/>
              <a:t>You are just about to submit your end of year data when your </a:t>
            </a:r>
            <a:r>
              <a:rPr lang="en-GB" sz="2200" dirty="0" err="1"/>
              <a:t>h</a:t>
            </a:r>
            <a:r>
              <a:rPr lang="en-GB" sz="2200" dirty="0" err="1" smtClean="0"/>
              <a:t>eadteacher</a:t>
            </a:r>
            <a:r>
              <a:rPr lang="en-GB" sz="2200" dirty="0" smtClean="0"/>
              <a:t> asks for a meeting and encourages you to “be more generous” with the data by changing some of the levels of development from ‘emerging’ to ‘expected’ and some from ‘expected’ to ‘exceeding’. You are concerned that this data, while making </a:t>
            </a:r>
            <a:r>
              <a:rPr lang="en-GB" sz="2200" i="1" dirty="0" smtClean="0"/>
              <a:t>you </a:t>
            </a:r>
            <a:r>
              <a:rPr lang="en-GB" sz="2200" dirty="0" smtClean="0"/>
              <a:t>look good, does not reflect the ability of the children and will put more pressure on your colleague next year.   </a:t>
            </a:r>
            <a:endParaRPr lang="en-GB" sz="2200" dirty="0"/>
          </a:p>
        </p:txBody>
      </p:sp>
      <p:sp>
        <p:nvSpPr>
          <p:cNvPr id="13" name="TextBox 12"/>
          <p:cNvSpPr txBox="1"/>
          <p:nvPr/>
        </p:nvSpPr>
        <p:spPr>
          <a:xfrm>
            <a:off x="179512" y="6136699"/>
            <a:ext cx="4553522" cy="584775"/>
          </a:xfrm>
          <a:prstGeom prst="rect">
            <a:avLst/>
          </a:prstGeom>
          <a:noFill/>
        </p:spPr>
        <p:txBody>
          <a:bodyPr wrap="square" rtlCol="0">
            <a:spAutoFit/>
          </a:bodyPr>
          <a:lstStyle/>
          <a:p>
            <a:r>
              <a:rPr lang="en-GB" sz="3200" b="1" dirty="0" smtClean="0">
                <a:solidFill>
                  <a:schemeClr val="tx2"/>
                </a:solidFill>
              </a:rPr>
              <a:t>What is in conflict here?</a:t>
            </a:r>
          </a:p>
        </p:txBody>
      </p:sp>
      <p:sp>
        <p:nvSpPr>
          <p:cNvPr id="14" name="TextBox 13"/>
          <p:cNvSpPr txBox="1"/>
          <p:nvPr/>
        </p:nvSpPr>
        <p:spPr>
          <a:xfrm>
            <a:off x="4961238" y="6136699"/>
            <a:ext cx="3800645" cy="584775"/>
          </a:xfrm>
          <a:prstGeom prst="rect">
            <a:avLst/>
          </a:prstGeom>
          <a:noFill/>
        </p:spPr>
        <p:txBody>
          <a:bodyPr wrap="square" rtlCol="0">
            <a:spAutoFit/>
          </a:bodyPr>
          <a:lstStyle>
            <a:defPPr>
              <a:defRPr lang="en-US"/>
            </a:defPPr>
            <a:lvl1pPr>
              <a:defRPr sz="3200" b="1">
                <a:solidFill>
                  <a:schemeClr val="tx2"/>
                </a:solidFill>
              </a:defRPr>
            </a:lvl1pPr>
          </a:lstStyle>
          <a:p>
            <a:r>
              <a:rPr lang="en-GB" dirty="0"/>
              <a:t>What would you do?</a:t>
            </a:r>
          </a:p>
        </p:txBody>
      </p:sp>
      <p:sp>
        <p:nvSpPr>
          <p:cNvPr id="3" name="Slide Number Placeholder 2"/>
          <p:cNvSpPr>
            <a:spLocks noGrp="1"/>
          </p:cNvSpPr>
          <p:nvPr>
            <p:ph type="sldNum" sz="quarter" idx="12"/>
          </p:nvPr>
        </p:nvSpPr>
        <p:spPr/>
        <p:txBody>
          <a:bodyPr/>
          <a:lstStyle/>
          <a:p>
            <a:fld id="{40C2CD6A-9A43-468B-8E10-3B70EA5B096F}" type="slidenum">
              <a:rPr lang="en-GB" smtClean="0"/>
              <a:t>27</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105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474953" y="1033945"/>
            <a:ext cx="8229600" cy="1143000"/>
          </a:xfrm>
        </p:spPr>
        <p:txBody>
          <a:bodyPr>
            <a:normAutofit/>
          </a:bodyPr>
          <a:lstStyle/>
          <a:p>
            <a:r>
              <a:rPr lang="en-GB" sz="4000" b="1" dirty="0" smtClean="0">
                <a:solidFill>
                  <a:srgbClr val="002060"/>
                </a:solidFill>
                <a:latin typeface="+mn-lt"/>
              </a:rPr>
              <a:t>Character Education in School</a:t>
            </a:r>
            <a:endParaRPr lang="en-GB" sz="4000" b="1" dirty="0">
              <a:solidFill>
                <a:srgbClr val="002060"/>
              </a:solidFill>
              <a:latin typeface="+mn-lt"/>
            </a:endParaRPr>
          </a:p>
        </p:txBody>
      </p:sp>
      <p:sp>
        <p:nvSpPr>
          <p:cNvPr id="21" name="Title 1"/>
          <p:cNvSpPr txBox="1">
            <a:spLocks/>
          </p:cNvSpPr>
          <p:nvPr/>
        </p:nvSpPr>
        <p:spPr>
          <a:xfrm>
            <a:off x="179512" y="1776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i="1" dirty="0" smtClean="0">
                <a:latin typeface="+mn-lt"/>
              </a:rPr>
              <a:t>What might this look like?</a:t>
            </a:r>
            <a:endParaRPr lang="en-GB" sz="3600" b="1" i="1" dirty="0">
              <a:latin typeface="+mn-lt"/>
            </a:endParaRPr>
          </a:p>
        </p:txBody>
      </p:sp>
      <p:pic>
        <p:nvPicPr>
          <p:cNvPr id="14" name="Picture 2" descr="Picture 2"/>
          <p:cNvPicPr>
            <a:picLocks noChangeAspect="1"/>
          </p:cNvPicPr>
          <p:nvPr/>
        </p:nvPicPr>
        <p:blipFill>
          <a:blip r:embed="rId3">
            <a:extLst/>
          </a:blip>
          <a:srcRect r="68067"/>
          <a:stretch>
            <a:fillRect/>
          </a:stretch>
        </p:blipFill>
        <p:spPr>
          <a:xfrm>
            <a:off x="1429556" y="4079314"/>
            <a:ext cx="397199" cy="384771"/>
          </a:xfrm>
          <a:prstGeom prst="rect">
            <a:avLst/>
          </a:prstGeom>
          <a:ln w="12700">
            <a:miter lim="400000"/>
          </a:ln>
        </p:spPr>
      </p:pic>
      <p:sp>
        <p:nvSpPr>
          <p:cNvPr id="22" name="Rectangle 21"/>
          <p:cNvSpPr/>
          <p:nvPr/>
        </p:nvSpPr>
        <p:spPr>
          <a:xfrm>
            <a:off x="374154" y="2827155"/>
            <a:ext cx="8431198" cy="1077218"/>
          </a:xfrm>
          <a:prstGeom prst="rect">
            <a:avLst/>
          </a:prstGeom>
        </p:spPr>
        <p:txBody>
          <a:bodyPr wrap="square">
            <a:spAutoFit/>
          </a:bodyPr>
          <a:lstStyle/>
          <a:p>
            <a:pPr>
              <a:defRPr sz="2600"/>
            </a:pPr>
            <a:r>
              <a:rPr lang="en-GB" sz="3200" b="1" dirty="0" smtClean="0">
                <a:solidFill>
                  <a:srgbClr val="002060"/>
                </a:solidFill>
              </a:rPr>
              <a:t>How and when do you think </a:t>
            </a:r>
            <a:r>
              <a:rPr lang="en-GB" sz="3200" b="1" dirty="0">
                <a:solidFill>
                  <a:srgbClr val="002060"/>
                </a:solidFill>
              </a:rPr>
              <a:t>c</a:t>
            </a:r>
            <a:r>
              <a:rPr lang="en-GB" sz="3200" b="1" dirty="0" smtClean="0">
                <a:solidFill>
                  <a:srgbClr val="002060"/>
                </a:solidFill>
              </a:rPr>
              <a:t>haracter education might feature:</a:t>
            </a:r>
          </a:p>
        </p:txBody>
      </p:sp>
      <p:sp>
        <p:nvSpPr>
          <p:cNvPr id="23" name="Rectangle 22"/>
          <p:cNvSpPr/>
          <p:nvPr/>
        </p:nvSpPr>
        <p:spPr>
          <a:xfrm>
            <a:off x="2014187" y="4009446"/>
            <a:ext cx="5184576" cy="523220"/>
          </a:xfrm>
          <a:prstGeom prst="rect">
            <a:avLst/>
          </a:prstGeom>
        </p:spPr>
        <p:txBody>
          <a:bodyPr wrap="square">
            <a:spAutoFit/>
          </a:bodyPr>
          <a:lstStyle/>
          <a:p>
            <a:pPr>
              <a:defRPr sz="2600"/>
            </a:pPr>
            <a:r>
              <a:rPr lang="en-GB" sz="2800" dirty="0" smtClean="0"/>
              <a:t>Within the school day?</a:t>
            </a:r>
            <a:endParaRPr lang="en-GB" sz="2800" dirty="0"/>
          </a:p>
        </p:txBody>
      </p:sp>
      <p:pic>
        <p:nvPicPr>
          <p:cNvPr id="24" name="Picture 2" descr="Picture 2"/>
          <p:cNvPicPr>
            <a:picLocks noChangeAspect="1"/>
          </p:cNvPicPr>
          <p:nvPr/>
        </p:nvPicPr>
        <p:blipFill>
          <a:blip r:embed="rId3">
            <a:extLst/>
          </a:blip>
          <a:srcRect r="68067"/>
          <a:stretch>
            <a:fillRect/>
          </a:stretch>
        </p:blipFill>
        <p:spPr>
          <a:xfrm>
            <a:off x="1429556" y="4812681"/>
            <a:ext cx="397199" cy="384771"/>
          </a:xfrm>
          <a:prstGeom prst="rect">
            <a:avLst/>
          </a:prstGeom>
          <a:ln w="12700">
            <a:miter lim="400000"/>
          </a:ln>
        </p:spPr>
      </p:pic>
      <p:sp>
        <p:nvSpPr>
          <p:cNvPr id="25" name="Rectangle 24"/>
          <p:cNvSpPr/>
          <p:nvPr/>
        </p:nvSpPr>
        <p:spPr>
          <a:xfrm>
            <a:off x="2014187" y="4742813"/>
            <a:ext cx="5184576" cy="523220"/>
          </a:xfrm>
          <a:prstGeom prst="rect">
            <a:avLst/>
          </a:prstGeom>
        </p:spPr>
        <p:txBody>
          <a:bodyPr wrap="square">
            <a:spAutoFit/>
          </a:bodyPr>
          <a:lstStyle/>
          <a:p>
            <a:pPr>
              <a:defRPr sz="2600"/>
            </a:pPr>
            <a:r>
              <a:rPr lang="en-GB" sz="2800" dirty="0" smtClean="0"/>
              <a:t>Within the classroom?</a:t>
            </a:r>
            <a:endParaRPr lang="en-GB" sz="2800" dirty="0"/>
          </a:p>
        </p:txBody>
      </p:sp>
      <p:pic>
        <p:nvPicPr>
          <p:cNvPr id="26" name="Picture 2" descr="Picture 2"/>
          <p:cNvPicPr>
            <a:picLocks noChangeAspect="1"/>
          </p:cNvPicPr>
          <p:nvPr/>
        </p:nvPicPr>
        <p:blipFill>
          <a:blip r:embed="rId3">
            <a:extLst/>
          </a:blip>
          <a:srcRect r="68067"/>
          <a:stretch>
            <a:fillRect/>
          </a:stretch>
        </p:blipFill>
        <p:spPr>
          <a:xfrm>
            <a:off x="1430270" y="5607767"/>
            <a:ext cx="397199" cy="384771"/>
          </a:xfrm>
          <a:prstGeom prst="rect">
            <a:avLst/>
          </a:prstGeom>
          <a:ln w="12700">
            <a:miter lim="400000"/>
          </a:ln>
        </p:spPr>
      </p:pic>
      <p:sp>
        <p:nvSpPr>
          <p:cNvPr id="27" name="Rectangle 26"/>
          <p:cNvSpPr/>
          <p:nvPr/>
        </p:nvSpPr>
        <p:spPr>
          <a:xfrm>
            <a:off x="2014187" y="5537899"/>
            <a:ext cx="5184576" cy="523220"/>
          </a:xfrm>
          <a:prstGeom prst="rect">
            <a:avLst/>
          </a:prstGeom>
        </p:spPr>
        <p:txBody>
          <a:bodyPr wrap="square">
            <a:spAutoFit/>
          </a:bodyPr>
          <a:lstStyle/>
          <a:p>
            <a:pPr>
              <a:defRPr sz="2600"/>
            </a:pPr>
            <a:r>
              <a:rPr lang="en-GB" sz="2800" dirty="0" smtClean="0"/>
              <a:t>Outside of the classroom?</a:t>
            </a:r>
            <a:endParaRPr lang="en-GB" sz="2800" dirty="0"/>
          </a:p>
        </p:txBody>
      </p:sp>
      <p:sp>
        <p:nvSpPr>
          <p:cNvPr id="3" name="Slide Number Placeholder 2"/>
          <p:cNvSpPr>
            <a:spLocks noGrp="1"/>
          </p:cNvSpPr>
          <p:nvPr>
            <p:ph type="sldNum" sz="quarter" idx="12"/>
          </p:nvPr>
        </p:nvSpPr>
        <p:spPr/>
        <p:txBody>
          <a:bodyPr/>
          <a:lstStyle/>
          <a:p>
            <a:fld id="{40C2CD6A-9A43-468B-8E10-3B70EA5B096F}" type="slidenum">
              <a:rPr lang="en-GB" smtClean="0"/>
              <a:t>28</a:t>
            </a:fld>
            <a:endParaRPr lang="en-GB"/>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923927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43" y="2852936"/>
            <a:ext cx="8798345" cy="287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23528" y="1196752"/>
            <a:ext cx="8229600" cy="1070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Character is…</a:t>
            </a:r>
            <a:endParaRPr lang="en-GB" sz="4800" b="1" dirty="0">
              <a:solidFill>
                <a:srgbClr val="002060"/>
              </a:solidFill>
              <a:latin typeface="+mn-lt"/>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29</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86164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1"/>
          <p:cNvSpPr txBox="1">
            <a:spLocks/>
          </p:cNvSpPr>
          <p:nvPr/>
        </p:nvSpPr>
        <p:spPr>
          <a:xfrm>
            <a:off x="0" y="1116050"/>
            <a:ext cx="9135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The Purpose of Education </a:t>
            </a:r>
            <a:endParaRPr lang="en-GB" sz="4800" b="1" dirty="0">
              <a:solidFill>
                <a:srgbClr val="002060"/>
              </a:solidFill>
              <a:latin typeface="+mn-lt"/>
            </a:endParaRPr>
          </a:p>
        </p:txBody>
      </p:sp>
      <p:sp>
        <p:nvSpPr>
          <p:cNvPr id="12" name="Rectangle 11"/>
          <p:cNvSpPr/>
          <p:nvPr/>
        </p:nvSpPr>
        <p:spPr>
          <a:xfrm>
            <a:off x="1907704" y="3105835"/>
            <a:ext cx="5328592" cy="2308324"/>
          </a:xfrm>
          <a:prstGeom prst="rect">
            <a:avLst/>
          </a:prstGeom>
        </p:spPr>
        <p:txBody>
          <a:bodyPr wrap="square">
            <a:spAutoFit/>
          </a:bodyPr>
          <a:lstStyle/>
          <a:p>
            <a:pPr algn="ctr"/>
            <a:r>
              <a:rPr lang="en-GB" sz="3600" dirty="0"/>
              <a:t>Education should aim to form people so they can live well in a world worth living </a:t>
            </a:r>
            <a:r>
              <a:rPr lang="en-GB" sz="3600" dirty="0" smtClean="0"/>
              <a:t>in.</a:t>
            </a:r>
            <a:endParaRPr lang="en-GB" sz="3600" dirty="0"/>
          </a:p>
        </p:txBody>
      </p:sp>
      <p:sp>
        <p:nvSpPr>
          <p:cNvPr id="2" name="Slide Number Placeholder 1"/>
          <p:cNvSpPr>
            <a:spLocks noGrp="1"/>
          </p:cNvSpPr>
          <p:nvPr>
            <p:ph type="sldNum" sz="quarter" idx="12"/>
          </p:nvPr>
        </p:nvSpPr>
        <p:spPr/>
        <p:txBody>
          <a:bodyPr/>
          <a:lstStyle/>
          <a:p>
            <a:fld id="{40C2CD6A-9A43-468B-8E10-3B70EA5B096F}" type="slidenum">
              <a:rPr lang="en-GB" smtClean="0"/>
              <a:t>3</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789915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le 1"/>
          <p:cNvSpPr txBox="1">
            <a:spLocks/>
          </p:cNvSpPr>
          <p:nvPr/>
        </p:nvSpPr>
        <p:spPr>
          <a:xfrm>
            <a:off x="457200" y="1124744"/>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2060"/>
                </a:solidFill>
                <a:latin typeface="+mn-lt"/>
              </a:rPr>
              <a:t>Character Education in Schools</a:t>
            </a:r>
            <a:endParaRPr lang="en-GB" sz="4000" b="1" dirty="0">
              <a:solidFill>
                <a:srgbClr val="002060"/>
              </a:solidFill>
              <a:latin typeface="+mn-lt"/>
            </a:endParaRPr>
          </a:p>
        </p:txBody>
      </p:sp>
      <p:pic>
        <p:nvPicPr>
          <p:cNvPr id="15" name="Picture 2" descr="Picture 2"/>
          <p:cNvPicPr>
            <a:picLocks noChangeAspect="1"/>
          </p:cNvPicPr>
          <p:nvPr/>
        </p:nvPicPr>
        <p:blipFill>
          <a:blip r:embed="rId3">
            <a:extLst/>
          </a:blip>
          <a:srcRect r="68067"/>
          <a:stretch>
            <a:fillRect/>
          </a:stretch>
        </p:blipFill>
        <p:spPr>
          <a:xfrm>
            <a:off x="250548" y="2634338"/>
            <a:ext cx="413303" cy="400373"/>
          </a:xfrm>
          <a:prstGeom prst="rect">
            <a:avLst/>
          </a:prstGeom>
          <a:ln w="12700">
            <a:miter lim="400000"/>
          </a:ln>
        </p:spPr>
      </p:pic>
      <p:sp>
        <p:nvSpPr>
          <p:cNvPr id="16" name="Rectangle 13"/>
          <p:cNvSpPr txBox="1"/>
          <p:nvPr/>
        </p:nvSpPr>
        <p:spPr>
          <a:xfrm>
            <a:off x="752100" y="2558986"/>
            <a:ext cx="7632850"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pPr>
            <a:r>
              <a:rPr lang="en-GB" sz="3200" dirty="0" smtClean="0"/>
              <a:t>Not just a focus on resilience or </a:t>
            </a:r>
            <a:br>
              <a:rPr lang="en-GB" sz="3200" dirty="0" smtClean="0"/>
            </a:br>
            <a:r>
              <a:rPr lang="en-GB" sz="3200" dirty="0" smtClean="0"/>
              <a:t>‘grit’</a:t>
            </a:r>
            <a:endParaRPr sz="3200" dirty="0"/>
          </a:p>
        </p:txBody>
      </p:sp>
      <p:pic>
        <p:nvPicPr>
          <p:cNvPr id="17" name="Picture 2" descr="Picture 2"/>
          <p:cNvPicPr>
            <a:picLocks noChangeAspect="1"/>
          </p:cNvPicPr>
          <p:nvPr/>
        </p:nvPicPr>
        <p:blipFill>
          <a:blip r:embed="rId3">
            <a:extLst/>
          </a:blip>
          <a:srcRect r="68067"/>
          <a:stretch>
            <a:fillRect/>
          </a:stretch>
        </p:blipFill>
        <p:spPr>
          <a:xfrm>
            <a:off x="250548" y="4584472"/>
            <a:ext cx="413303" cy="400373"/>
          </a:xfrm>
          <a:prstGeom prst="rect">
            <a:avLst/>
          </a:prstGeom>
          <a:ln w="12700">
            <a:miter lim="400000"/>
          </a:ln>
        </p:spPr>
      </p:pic>
      <p:sp>
        <p:nvSpPr>
          <p:cNvPr id="18" name="Rectangle 13"/>
          <p:cNvSpPr txBox="1"/>
          <p:nvPr/>
        </p:nvSpPr>
        <p:spPr>
          <a:xfrm>
            <a:off x="722304" y="4509120"/>
            <a:ext cx="5217848"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600"/>
            </a:pPr>
            <a:r>
              <a:rPr lang="en-GB" sz="3200" dirty="0" smtClean="0"/>
              <a:t>Character education is integrated within the school environment and curriculum </a:t>
            </a:r>
            <a:endParaRPr sz="32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80619">
            <a:off x="6376178" y="3108977"/>
            <a:ext cx="1472501" cy="20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13656">
            <a:off x="6900643" y="3542930"/>
            <a:ext cx="1508665" cy="208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30</a:t>
            </a:fld>
            <a:endParaRPr lang="en-GB"/>
          </a:p>
        </p:txBody>
      </p:sp>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73790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itle 1"/>
          <p:cNvSpPr txBox="1">
            <a:spLocks/>
          </p:cNvSpPr>
          <p:nvPr/>
        </p:nvSpPr>
        <p:spPr>
          <a:xfrm>
            <a:off x="457200" y="8643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2060"/>
                </a:solidFill>
                <a:latin typeface="+mn-lt"/>
              </a:rPr>
              <a:t>Character Education in Lessons</a:t>
            </a:r>
            <a:endParaRPr lang="en-GB" sz="4000" b="1" dirty="0">
              <a:solidFill>
                <a:srgbClr val="002060"/>
              </a:solidFill>
              <a:latin typeface="+mn-lt"/>
            </a:endParaRPr>
          </a:p>
        </p:txBody>
      </p:sp>
      <p:sp>
        <p:nvSpPr>
          <p:cNvPr id="10" name="TextBox 9"/>
          <p:cNvSpPr txBox="1"/>
          <p:nvPr/>
        </p:nvSpPr>
        <p:spPr>
          <a:xfrm>
            <a:off x="295561" y="1860848"/>
            <a:ext cx="8712968" cy="2000548"/>
          </a:xfrm>
          <a:prstGeom prst="rect">
            <a:avLst/>
          </a:prstGeom>
          <a:noFill/>
        </p:spPr>
        <p:txBody>
          <a:bodyPr wrap="square" rtlCol="0">
            <a:spAutoFit/>
          </a:bodyPr>
          <a:lstStyle/>
          <a:p>
            <a:r>
              <a:rPr lang="en-GB" sz="3200" b="1" i="1" dirty="0" smtClean="0">
                <a:solidFill>
                  <a:srgbClr val="002060"/>
                </a:solidFill>
              </a:rPr>
              <a:t>Schools of Virtue Report (2017):</a:t>
            </a:r>
            <a:endParaRPr lang="en-GB" sz="2000" b="1" i="1" dirty="0"/>
          </a:p>
          <a:p>
            <a:endParaRPr lang="en-GB" sz="2000" dirty="0"/>
          </a:p>
          <a:p>
            <a:r>
              <a:rPr lang="en-GB" sz="2400" i="1" dirty="0" smtClean="0"/>
              <a:t>‘In developing a vision for character education schools should be aware of how each activity relating to character education will enhance the development of the components of virtue literacy…’</a:t>
            </a:r>
          </a:p>
        </p:txBody>
      </p:sp>
      <p:sp>
        <p:nvSpPr>
          <p:cNvPr id="11" name="Rectangle 10"/>
          <p:cNvSpPr/>
          <p:nvPr/>
        </p:nvSpPr>
        <p:spPr>
          <a:xfrm>
            <a:off x="484754" y="4118230"/>
            <a:ext cx="8784976" cy="1200329"/>
          </a:xfrm>
          <a:prstGeom prst="rect">
            <a:avLst/>
          </a:prstGeom>
        </p:spPr>
        <p:txBody>
          <a:bodyPr wrap="square">
            <a:spAutoFit/>
          </a:bodyPr>
          <a:lstStyle/>
          <a:p>
            <a:r>
              <a:rPr lang="en-GB" sz="2400" dirty="0"/>
              <a:t>Children are taught about the qualities of virtuous character through </a:t>
            </a:r>
            <a:r>
              <a:rPr lang="en-GB" sz="2400" b="1" dirty="0">
                <a:solidFill>
                  <a:srgbClr val="002060"/>
                </a:solidFill>
              </a:rPr>
              <a:t>standalone activities </a:t>
            </a:r>
            <a:r>
              <a:rPr lang="en-GB" sz="2400" dirty="0"/>
              <a:t>or through the </a:t>
            </a:r>
            <a:r>
              <a:rPr lang="en-GB" sz="2400" b="1" dirty="0">
                <a:solidFill>
                  <a:srgbClr val="002060"/>
                </a:solidFill>
              </a:rPr>
              <a:t>incorporation of character education within subjects</a:t>
            </a:r>
            <a:r>
              <a:rPr lang="en-GB" sz="2400" dirty="0">
                <a:solidFill>
                  <a:srgbClr val="002060"/>
                </a:solidFill>
              </a:rPr>
              <a:t> </a:t>
            </a:r>
          </a:p>
        </p:txBody>
      </p:sp>
      <p:pic>
        <p:nvPicPr>
          <p:cNvPr id="12"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98435" y="4178061"/>
            <a:ext cx="427604" cy="4142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00617" y="5437377"/>
            <a:ext cx="6528640" cy="830997"/>
          </a:xfrm>
          <a:prstGeom prst="rect">
            <a:avLst/>
          </a:prstGeom>
        </p:spPr>
        <p:txBody>
          <a:bodyPr wrap="square">
            <a:spAutoFit/>
          </a:bodyPr>
          <a:lstStyle/>
          <a:p>
            <a:r>
              <a:rPr lang="en-GB" sz="2400" dirty="0" smtClean="0"/>
              <a:t>Character education is a </a:t>
            </a:r>
            <a:r>
              <a:rPr lang="en-GB" sz="2400" b="1" dirty="0" smtClean="0">
                <a:solidFill>
                  <a:srgbClr val="002060"/>
                </a:solidFill>
              </a:rPr>
              <a:t>conscious part </a:t>
            </a:r>
            <a:r>
              <a:rPr lang="en-GB" sz="2400" dirty="0" smtClean="0"/>
              <a:t>of the school day</a:t>
            </a:r>
            <a:endParaRPr lang="en-GB" sz="2400" dirty="0">
              <a:solidFill>
                <a:srgbClr val="002060"/>
              </a:solidFill>
            </a:endParaRPr>
          </a:p>
        </p:txBody>
      </p:sp>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02870" y="5489787"/>
            <a:ext cx="427604" cy="4142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C2CD6A-9A43-468B-8E10-3B70EA5B096F}" type="slidenum">
              <a:rPr lang="en-GB" smtClean="0"/>
              <a:t>31</a:t>
            </a:fld>
            <a:endParaRPr lang="en-GB" dirty="0"/>
          </a:p>
        </p:txBody>
      </p:sp>
      <p:pic>
        <p:nvPicPr>
          <p:cNvPr id="14" name="Picture 5" descr="K:\Staff\Education\Shared\TheJubileeCentre\Website\Images\Service Britain Reports\SchoolsofVirt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440" y="4941169"/>
            <a:ext cx="1354309" cy="17816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420074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4"/>
          <p:cNvSpPr/>
          <p:nvPr/>
        </p:nvSpPr>
        <p:spPr>
          <a:xfrm>
            <a:off x="0" y="-1"/>
            <a:ext cx="9144000" cy="1052738"/>
          </a:xfrm>
          <a:prstGeom prst="rect">
            <a:avLst/>
          </a:prstGeom>
          <a:solidFill>
            <a:srgbClr val="376092"/>
          </a:solidFill>
          <a:ln w="25400">
            <a:solidFill>
              <a:srgbClr val="376092"/>
            </a:solidFill>
          </a:ln>
        </p:spPr>
        <p:txBody>
          <a:bodyPr lIns="45719" rIns="45719" anchor="ctr"/>
          <a:lstStyle/>
          <a:p>
            <a:pPr algn="ctr">
              <a:defRPr>
                <a:solidFill>
                  <a:srgbClr val="FFFFFF"/>
                </a:solidFill>
              </a:defRPr>
            </a:pPr>
            <a:endParaRPr/>
          </a:p>
        </p:txBody>
      </p:sp>
      <p:sp>
        <p:nvSpPr>
          <p:cNvPr id="2" name="Rectangle 1"/>
          <p:cNvSpPr/>
          <p:nvPr/>
        </p:nvSpPr>
        <p:spPr>
          <a:xfrm>
            <a:off x="63222" y="1124744"/>
            <a:ext cx="8966816" cy="707886"/>
          </a:xfrm>
          <a:prstGeom prst="rect">
            <a:avLst/>
          </a:prstGeom>
          <a:ln>
            <a:noFill/>
          </a:ln>
        </p:spPr>
        <p:txBody>
          <a:bodyPr wrap="square">
            <a:spAutoFit/>
          </a:bodyPr>
          <a:lstStyle/>
          <a:p>
            <a:pPr algn="ctr"/>
            <a:r>
              <a:rPr lang="en-GB" sz="4000" b="1" dirty="0">
                <a:solidFill>
                  <a:srgbClr val="002060"/>
                </a:solidFill>
              </a:rPr>
              <a:t>Character Education through </a:t>
            </a:r>
            <a:r>
              <a:rPr lang="en-GB" sz="4000" b="1" dirty="0" smtClean="0">
                <a:solidFill>
                  <a:srgbClr val="002060"/>
                </a:solidFill>
              </a:rPr>
              <a:t>Stories</a:t>
            </a:r>
            <a:endParaRPr lang="en-GB" sz="4000" b="1" dirty="0">
              <a:solidFill>
                <a:srgbClr val="002060"/>
              </a:solidFill>
            </a:endParaRPr>
          </a:p>
        </p:txBody>
      </p:sp>
      <p:sp>
        <p:nvSpPr>
          <p:cNvPr id="8" name="Rectangle 7"/>
          <p:cNvSpPr/>
          <p:nvPr/>
        </p:nvSpPr>
        <p:spPr>
          <a:xfrm>
            <a:off x="2460309" y="2127834"/>
            <a:ext cx="6414119" cy="1415772"/>
          </a:xfrm>
          <a:prstGeom prst="rect">
            <a:avLst/>
          </a:prstGeom>
        </p:spPr>
        <p:txBody>
          <a:bodyPr wrap="square">
            <a:spAutoFit/>
          </a:bodyPr>
          <a:lstStyle/>
          <a:p>
            <a:pPr algn="ctr">
              <a:defRPr sz="2600"/>
            </a:pPr>
            <a:r>
              <a:rPr lang="en-GB" sz="2200" i="1" dirty="0" smtClean="0"/>
              <a:t>A significant amount of the school day incorporates reading and literature; therefore the integration of character education has much potential</a:t>
            </a:r>
          </a:p>
          <a:p>
            <a:pPr algn="ctr">
              <a:defRPr sz="2600"/>
            </a:pPr>
            <a:r>
              <a:rPr lang="en-GB" sz="2000" b="1" dirty="0" err="1" smtClean="0"/>
              <a:t>Helterbran</a:t>
            </a:r>
            <a:r>
              <a:rPr lang="en-GB" sz="2000" b="1" dirty="0" smtClean="0"/>
              <a:t> (2009) </a:t>
            </a:r>
            <a:endParaRPr lang="en-GB" sz="2000" b="1" dirty="0"/>
          </a:p>
        </p:txBody>
      </p:sp>
      <p:sp>
        <p:nvSpPr>
          <p:cNvPr id="11" name="Rectangle 10"/>
          <p:cNvSpPr/>
          <p:nvPr/>
        </p:nvSpPr>
        <p:spPr>
          <a:xfrm>
            <a:off x="586253" y="4293096"/>
            <a:ext cx="7986848" cy="1692771"/>
          </a:xfrm>
          <a:prstGeom prst="rect">
            <a:avLst/>
          </a:prstGeom>
        </p:spPr>
        <p:txBody>
          <a:bodyPr wrap="square">
            <a:spAutoFit/>
          </a:bodyPr>
          <a:lstStyle/>
          <a:p>
            <a:pPr>
              <a:defRPr sz="2600"/>
            </a:pPr>
            <a:r>
              <a:rPr lang="en-GB" dirty="0" smtClean="0"/>
              <a:t>Historically, stories have been used to convey </a:t>
            </a:r>
            <a:br>
              <a:rPr lang="en-GB" dirty="0" smtClean="0"/>
            </a:br>
            <a:r>
              <a:rPr lang="en-GB" dirty="0" smtClean="0"/>
              <a:t>moral messages to their audiences, illustrating </a:t>
            </a:r>
            <a:br>
              <a:rPr lang="en-GB" dirty="0" smtClean="0"/>
            </a:br>
            <a:r>
              <a:rPr lang="en-GB" dirty="0" smtClean="0"/>
              <a:t>the negative and positive consequences of vice </a:t>
            </a:r>
            <a:br>
              <a:rPr lang="en-GB" dirty="0" smtClean="0"/>
            </a:br>
            <a:r>
              <a:rPr lang="en-GB" dirty="0" smtClean="0"/>
              <a:t>and virtue, respectively</a:t>
            </a:r>
            <a:endParaRPr lang="en-GB" dirty="0"/>
          </a:p>
        </p:txBody>
      </p:sp>
      <p:pic>
        <p:nvPicPr>
          <p:cNvPr id="12" name="Picture 2" descr="Picture 2"/>
          <p:cNvPicPr>
            <a:picLocks noChangeAspect="1"/>
          </p:cNvPicPr>
          <p:nvPr/>
        </p:nvPicPr>
        <p:blipFill>
          <a:blip r:embed="rId3">
            <a:extLst/>
          </a:blip>
          <a:srcRect r="68067"/>
          <a:stretch>
            <a:fillRect/>
          </a:stretch>
        </p:blipFill>
        <p:spPr>
          <a:xfrm>
            <a:off x="156906" y="4293096"/>
            <a:ext cx="429347" cy="415913"/>
          </a:xfrm>
          <a:prstGeom prst="rect">
            <a:avLst/>
          </a:prstGeom>
          <a:ln w="12700">
            <a:miter lim="400000"/>
          </a:ln>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87" y="2056962"/>
            <a:ext cx="1968554" cy="183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ecx.images-amazon.com/images/I/61mZ8UuW2KL._SY34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3677" y="4095224"/>
            <a:ext cx="1509041" cy="2088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0C2CD6A-9A43-468B-8E10-3B70EA5B096F}" type="slidenum">
              <a:rPr lang="en-GB" smtClean="0"/>
              <a:t>32</a:t>
            </a:fld>
            <a:endParaRPr lang="en-GB"/>
          </a:p>
        </p:txBody>
      </p:sp>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01641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4"/>
          <p:cNvSpPr/>
          <p:nvPr/>
        </p:nvSpPr>
        <p:spPr>
          <a:xfrm>
            <a:off x="0" y="-1"/>
            <a:ext cx="9144000" cy="1052738"/>
          </a:xfrm>
          <a:prstGeom prst="rect">
            <a:avLst/>
          </a:prstGeom>
          <a:solidFill>
            <a:srgbClr val="376092"/>
          </a:solidFill>
          <a:ln w="25400">
            <a:solidFill>
              <a:srgbClr val="376092"/>
            </a:solidFill>
          </a:ln>
        </p:spPr>
        <p:txBody>
          <a:bodyPr lIns="45719" rIns="45719" anchor="ctr"/>
          <a:lstStyle/>
          <a:p>
            <a:pPr algn="ctr">
              <a:defRPr>
                <a:solidFill>
                  <a:srgbClr val="FFFFFF"/>
                </a:solidFill>
              </a:defRPr>
            </a:pPr>
            <a:endParaRPr/>
          </a:p>
        </p:txBody>
      </p:sp>
      <p:sp>
        <p:nvSpPr>
          <p:cNvPr id="2" name="Rectangle 1"/>
          <p:cNvSpPr/>
          <p:nvPr/>
        </p:nvSpPr>
        <p:spPr>
          <a:xfrm>
            <a:off x="63222" y="1124744"/>
            <a:ext cx="8966816" cy="707886"/>
          </a:xfrm>
          <a:prstGeom prst="rect">
            <a:avLst/>
          </a:prstGeom>
          <a:ln>
            <a:noFill/>
          </a:ln>
        </p:spPr>
        <p:txBody>
          <a:bodyPr wrap="square">
            <a:spAutoFit/>
          </a:bodyPr>
          <a:lstStyle/>
          <a:p>
            <a:pPr algn="ctr"/>
            <a:r>
              <a:rPr lang="en-GB" sz="4000" b="1" dirty="0">
                <a:solidFill>
                  <a:srgbClr val="002060"/>
                </a:solidFill>
              </a:rPr>
              <a:t>Character Education through </a:t>
            </a:r>
            <a:r>
              <a:rPr lang="en-GB" sz="4000" b="1" dirty="0" smtClean="0">
                <a:solidFill>
                  <a:srgbClr val="002060"/>
                </a:solidFill>
              </a:rPr>
              <a:t>Stories</a:t>
            </a:r>
            <a:endParaRPr lang="en-GB" sz="4000" b="1" dirty="0">
              <a:solidFill>
                <a:srgbClr val="002060"/>
              </a:solidFill>
            </a:endParaRPr>
          </a:p>
        </p:txBody>
      </p:sp>
      <p:pic>
        <p:nvPicPr>
          <p:cNvPr id="15" name="Picture 6" descr="Image result for carrie's w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37728">
            <a:off x="407565" y="3159969"/>
            <a:ext cx="1090169" cy="16686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oodnight Mr 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203" y="3009389"/>
            <a:ext cx="1093515" cy="16686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rose blanch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38912">
            <a:off x="1717312" y="3141863"/>
            <a:ext cx="1093514" cy="16686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Picture 2"/>
          <p:cNvPicPr>
            <a:picLocks noChangeAspect="1"/>
          </p:cNvPicPr>
          <p:nvPr/>
        </p:nvPicPr>
        <p:blipFill>
          <a:blip r:embed="rId6">
            <a:extLst/>
          </a:blip>
          <a:srcRect r="68067"/>
          <a:stretch>
            <a:fillRect/>
          </a:stretch>
        </p:blipFill>
        <p:spPr>
          <a:xfrm>
            <a:off x="3686778" y="3534947"/>
            <a:ext cx="399174" cy="386684"/>
          </a:xfrm>
          <a:prstGeom prst="rect">
            <a:avLst/>
          </a:prstGeom>
          <a:ln w="12700">
            <a:miter lim="400000"/>
          </a:ln>
        </p:spPr>
      </p:pic>
      <p:sp>
        <p:nvSpPr>
          <p:cNvPr id="25" name="Rectangle 24"/>
          <p:cNvSpPr/>
          <p:nvPr/>
        </p:nvSpPr>
        <p:spPr>
          <a:xfrm>
            <a:off x="4160897" y="3444348"/>
            <a:ext cx="2920992" cy="492443"/>
          </a:xfrm>
          <a:prstGeom prst="rect">
            <a:avLst/>
          </a:prstGeom>
        </p:spPr>
        <p:txBody>
          <a:bodyPr wrap="none">
            <a:spAutoFit/>
          </a:bodyPr>
          <a:lstStyle/>
          <a:p>
            <a:pPr>
              <a:defRPr sz="2600"/>
            </a:pPr>
            <a:r>
              <a:rPr lang="en-GB" dirty="0" smtClean="0"/>
              <a:t>to inform discussion</a:t>
            </a:r>
            <a:endParaRPr lang="en-GB" dirty="0"/>
          </a:p>
        </p:txBody>
      </p:sp>
      <p:sp>
        <p:nvSpPr>
          <p:cNvPr id="26" name="Rectangle 25"/>
          <p:cNvSpPr/>
          <p:nvPr/>
        </p:nvSpPr>
        <p:spPr>
          <a:xfrm>
            <a:off x="4168384" y="3935861"/>
            <a:ext cx="3534750" cy="492443"/>
          </a:xfrm>
          <a:prstGeom prst="rect">
            <a:avLst/>
          </a:prstGeom>
        </p:spPr>
        <p:txBody>
          <a:bodyPr wrap="none">
            <a:spAutoFit/>
          </a:bodyPr>
          <a:lstStyle/>
          <a:p>
            <a:pPr>
              <a:defRPr sz="2600"/>
            </a:pPr>
            <a:r>
              <a:rPr lang="en-GB" dirty="0"/>
              <a:t>f</a:t>
            </a:r>
            <a:r>
              <a:rPr lang="en-GB" dirty="0" smtClean="0"/>
              <a:t>or targeted questioning </a:t>
            </a:r>
            <a:endParaRPr lang="en-GB" dirty="0"/>
          </a:p>
        </p:txBody>
      </p:sp>
      <p:sp>
        <p:nvSpPr>
          <p:cNvPr id="27" name="Rectangle 26"/>
          <p:cNvSpPr/>
          <p:nvPr/>
        </p:nvSpPr>
        <p:spPr>
          <a:xfrm>
            <a:off x="594913" y="6071108"/>
            <a:ext cx="7652416" cy="492443"/>
          </a:xfrm>
          <a:prstGeom prst="rect">
            <a:avLst/>
          </a:prstGeom>
        </p:spPr>
        <p:txBody>
          <a:bodyPr wrap="none">
            <a:spAutoFit/>
          </a:bodyPr>
          <a:lstStyle/>
          <a:p>
            <a:pPr>
              <a:defRPr sz="2600"/>
            </a:pPr>
            <a:r>
              <a:rPr lang="en-GB" dirty="0"/>
              <a:t>f</a:t>
            </a:r>
            <a:r>
              <a:rPr lang="en-GB" dirty="0" smtClean="0"/>
              <a:t>or personal reflection – helping to understand context </a:t>
            </a:r>
            <a:endParaRPr lang="en-GB" dirty="0"/>
          </a:p>
        </p:txBody>
      </p:sp>
      <p:pic>
        <p:nvPicPr>
          <p:cNvPr id="28" name="Picture 2" descr="Picture 2"/>
          <p:cNvPicPr>
            <a:picLocks noChangeAspect="1"/>
          </p:cNvPicPr>
          <p:nvPr/>
        </p:nvPicPr>
        <p:blipFill>
          <a:blip r:embed="rId6">
            <a:extLst/>
          </a:blip>
          <a:srcRect r="68067"/>
          <a:stretch>
            <a:fillRect/>
          </a:stretch>
        </p:blipFill>
        <p:spPr>
          <a:xfrm>
            <a:off x="3686778" y="4047858"/>
            <a:ext cx="399174" cy="386684"/>
          </a:xfrm>
          <a:prstGeom prst="rect">
            <a:avLst/>
          </a:prstGeom>
          <a:ln w="12700">
            <a:miter lim="400000"/>
          </a:ln>
        </p:spPr>
      </p:pic>
      <p:pic>
        <p:nvPicPr>
          <p:cNvPr id="29" name="Picture 2" descr="Picture 2"/>
          <p:cNvPicPr>
            <a:picLocks noChangeAspect="1"/>
          </p:cNvPicPr>
          <p:nvPr/>
        </p:nvPicPr>
        <p:blipFill>
          <a:blip r:embed="rId6">
            <a:extLst/>
          </a:blip>
          <a:srcRect r="68067"/>
          <a:stretch>
            <a:fillRect/>
          </a:stretch>
        </p:blipFill>
        <p:spPr>
          <a:xfrm>
            <a:off x="111846" y="6124227"/>
            <a:ext cx="399174" cy="386684"/>
          </a:xfrm>
          <a:prstGeom prst="rect">
            <a:avLst/>
          </a:prstGeom>
          <a:ln w="12700">
            <a:miter lim="400000"/>
          </a:ln>
        </p:spPr>
      </p:pic>
      <p:sp>
        <p:nvSpPr>
          <p:cNvPr id="31" name="Rectangle 30"/>
          <p:cNvSpPr/>
          <p:nvPr/>
        </p:nvSpPr>
        <p:spPr>
          <a:xfrm>
            <a:off x="4459517" y="4520159"/>
            <a:ext cx="4187365" cy="461665"/>
          </a:xfrm>
          <a:prstGeom prst="rect">
            <a:avLst/>
          </a:prstGeom>
        </p:spPr>
        <p:txBody>
          <a:bodyPr wrap="none">
            <a:spAutoFit/>
          </a:bodyPr>
          <a:lstStyle/>
          <a:p>
            <a:pPr>
              <a:defRPr sz="2600"/>
            </a:pPr>
            <a:r>
              <a:rPr lang="en-GB" sz="2400" b="1" dirty="0" smtClean="0">
                <a:solidFill>
                  <a:srgbClr val="0070C0"/>
                </a:solidFill>
                <a:latin typeface="Bradley Hand ITC" panose="03070402050302030203" pitchFamily="66" charset="0"/>
              </a:rPr>
              <a:t>Do you think it was right for..?</a:t>
            </a:r>
            <a:endParaRPr lang="en-GB" sz="2400" b="1" dirty="0">
              <a:solidFill>
                <a:srgbClr val="0070C0"/>
              </a:solidFill>
              <a:latin typeface="Bradley Hand ITC" panose="03070402050302030203" pitchFamily="66" charset="0"/>
            </a:endParaRPr>
          </a:p>
        </p:txBody>
      </p:sp>
      <p:sp>
        <p:nvSpPr>
          <p:cNvPr id="32" name="Rectangle 31"/>
          <p:cNvSpPr/>
          <p:nvPr/>
        </p:nvSpPr>
        <p:spPr>
          <a:xfrm>
            <a:off x="4459517" y="4944602"/>
            <a:ext cx="2871299" cy="461665"/>
          </a:xfrm>
          <a:prstGeom prst="rect">
            <a:avLst/>
          </a:prstGeom>
        </p:spPr>
        <p:txBody>
          <a:bodyPr wrap="none">
            <a:spAutoFit/>
          </a:bodyPr>
          <a:lstStyle/>
          <a:p>
            <a:pPr>
              <a:defRPr sz="2600"/>
            </a:pPr>
            <a:r>
              <a:rPr lang="en-GB" sz="2400" b="1" dirty="0" smtClean="0">
                <a:solidFill>
                  <a:srgbClr val="0070C0"/>
                </a:solidFill>
                <a:latin typeface="Bradley Hand ITC" panose="03070402050302030203" pitchFamily="66" charset="0"/>
              </a:rPr>
              <a:t>Why do you think..?</a:t>
            </a:r>
            <a:endParaRPr lang="en-GB" sz="2400" b="1" dirty="0">
              <a:solidFill>
                <a:srgbClr val="0070C0"/>
              </a:solidFill>
              <a:latin typeface="Bradley Hand ITC" panose="03070402050302030203" pitchFamily="66" charset="0"/>
            </a:endParaRPr>
          </a:p>
        </p:txBody>
      </p:sp>
      <p:sp>
        <p:nvSpPr>
          <p:cNvPr id="33" name="Rectangle 32"/>
          <p:cNvSpPr/>
          <p:nvPr/>
        </p:nvSpPr>
        <p:spPr>
          <a:xfrm>
            <a:off x="4482760" y="5380164"/>
            <a:ext cx="2824812" cy="461665"/>
          </a:xfrm>
          <a:prstGeom prst="rect">
            <a:avLst/>
          </a:prstGeom>
        </p:spPr>
        <p:txBody>
          <a:bodyPr wrap="none">
            <a:spAutoFit/>
          </a:bodyPr>
          <a:lstStyle/>
          <a:p>
            <a:pPr>
              <a:defRPr sz="2600"/>
            </a:pPr>
            <a:r>
              <a:rPr lang="en-GB" sz="2400" b="1" dirty="0" smtClean="0">
                <a:solidFill>
                  <a:srgbClr val="0070C0"/>
                </a:solidFill>
                <a:latin typeface="Bradley Hand ITC" panose="03070402050302030203" pitchFamily="66" charset="0"/>
              </a:rPr>
              <a:t>In what way could..?</a:t>
            </a:r>
            <a:endParaRPr lang="en-GB" sz="2400" b="1" dirty="0">
              <a:solidFill>
                <a:srgbClr val="0070C0"/>
              </a:solidFill>
              <a:latin typeface="Bradley Hand ITC" panose="03070402050302030203" pitchFamily="66" charset="0"/>
            </a:endParaRPr>
          </a:p>
        </p:txBody>
      </p:sp>
      <p:sp>
        <p:nvSpPr>
          <p:cNvPr id="34" name="Rectangle 33"/>
          <p:cNvSpPr/>
          <p:nvPr/>
        </p:nvSpPr>
        <p:spPr>
          <a:xfrm>
            <a:off x="341995" y="1860616"/>
            <a:ext cx="7686389" cy="892552"/>
          </a:xfrm>
          <a:prstGeom prst="rect">
            <a:avLst/>
          </a:prstGeom>
        </p:spPr>
        <p:txBody>
          <a:bodyPr wrap="square">
            <a:spAutoFit/>
          </a:bodyPr>
          <a:lstStyle/>
          <a:p>
            <a:pPr>
              <a:defRPr sz="2600"/>
            </a:pPr>
            <a:r>
              <a:rPr lang="en-GB" dirty="0" smtClean="0"/>
              <a:t>Stories are used across the curriculum and often as the </a:t>
            </a:r>
            <a:br>
              <a:rPr lang="en-GB" dirty="0" smtClean="0"/>
            </a:br>
            <a:r>
              <a:rPr lang="en-GB" dirty="0" smtClean="0"/>
              <a:t>basis for topic planning. </a:t>
            </a:r>
            <a:endParaRPr lang="en-GB" dirty="0"/>
          </a:p>
        </p:txBody>
      </p:sp>
      <p:sp>
        <p:nvSpPr>
          <p:cNvPr id="36" name="Rectangle 35"/>
          <p:cNvSpPr/>
          <p:nvPr/>
        </p:nvSpPr>
        <p:spPr>
          <a:xfrm>
            <a:off x="3213519" y="2882108"/>
            <a:ext cx="3339681" cy="523220"/>
          </a:xfrm>
          <a:prstGeom prst="rect">
            <a:avLst/>
          </a:prstGeom>
          <a:ln>
            <a:noFill/>
          </a:ln>
        </p:spPr>
        <p:txBody>
          <a:bodyPr wrap="square">
            <a:spAutoFit/>
          </a:bodyPr>
          <a:lstStyle/>
          <a:p>
            <a:pPr algn="ctr"/>
            <a:r>
              <a:rPr lang="en-GB" sz="2800" b="1" dirty="0" smtClean="0">
                <a:solidFill>
                  <a:srgbClr val="002060"/>
                </a:solidFill>
              </a:rPr>
              <a:t>They Can </a:t>
            </a:r>
            <a:r>
              <a:rPr lang="en-GB" sz="2800" b="1" dirty="0">
                <a:solidFill>
                  <a:srgbClr val="002060"/>
                </a:solidFill>
              </a:rPr>
              <a:t>b</a:t>
            </a:r>
            <a:r>
              <a:rPr lang="en-GB" sz="2800" b="1" dirty="0" smtClean="0">
                <a:solidFill>
                  <a:srgbClr val="002060"/>
                </a:solidFill>
              </a:rPr>
              <a:t>e Used:</a:t>
            </a:r>
            <a:endParaRPr lang="en-GB" sz="2800" b="1" dirty="0">
              <a:solidFill>
                <a:srgbClr val="002060"/>
              </a:solidFill>
            </a:endParaRPr>
          </a:p>
        </p:txBody>
      </p:sp>
      <p:sp>
        <p:nvSpPr>
          <p:cNvPr id="20" name="Rectangle 19"/>
          <p:cNvSpPr/>
          <p:nvPr/>
        </p:nvSpPr>
        <p:spPr>
          <a:xfrm>
            <a:off x="640490" y="5023398"/>
            <a:ext cx="2466894" cy="461665"/>
          </a:xfrm>
          <a:prstGeom prst="rect">
            <a:avLst/>
          </a:prstGeom>
        </p:spPr>
        <p:txBody>
          <a:bodyPr wrap="none">
            <a:spAutoFit/>
          </a:bodyPr>
          <a:lstStyle/>
          <a:p>
            <a:pPr>
              <a:defRPr sz="2600"/>
            </a:pPr>
            <a:r>
              <a:rPr lang="en-GB" sz="2400" dirty="0" smtClean="0"/>
              <a:t>Year 5/6 Examples</a:t>
            </a:r>
            <a:endParaRPr lang="en-GB" sz="2400" dirty="0"/>
          </a:p>
        </p:txBody>
      </p:sp>
      <p:sp>
        <p:nvSpPr>
          <p:cNvPr id="3" name="Slide Number Placeholder 2"/>
          <p:cNvSpPr>
            <a:spLocks noGrp="1"/>
          </p:cNvSpPr>
          <p:nvPr>
            <p:ph type="sldNum" sz="quarter" idx="12"/>
          </p:nvPr>
        </p:nvSpPr>
        <p:spPr/>
        <p:txBody>
          <a:bodyPr/>
          <a:lstStyle/>
          <a:p>
            <a:fld id="{40C2CD6A-9A43-468B-8E10-3B70EA5B096F}" type="slidenum">
              <a:rPr lang="en-GB" smtClean="0"/>
              <a:t>33</a:t>
            </a:fld>
            <a:endParaRPr lang="en-GB"/>
          </a:p>
        </p:txBody>
      </p:sp>
      <p:pic>
        <p:nvPicPr>
          <p:cNvPr id="22" name="Picture 21"/>
          <p:cNvPicPr/>
          <p:nvPr/>
        </p:nvPicPr>
        <p:blipFill>
          <a:blip r:embed="rId7"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518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52" r="4574" b="22303"/>
          <a:stretch/>
        </p:blipFill>
        <p:spPr bwMode="auto">
          <a:xfrm>
            <a:off x="-1" y="5224776"/>
            <a:ext cx="9144001" cy="16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220667" y="1063341"/>
            <a:ext cx="8229600" cy="1143000"/>
          </a:xfrm>
        </p:spPr>
        <p:txBody>
          <a:bodyPr>
            <a:normAutofit/>
          </a:bodyPr>
          <a:lstStyle/>
          <a:p>
            <a:pPr algn="l"/>
            <a:r>
              <a:rPr lang="en-GB" sz="4000" b="1" dirty="0" smtClean="0">
                <a:solidFill>
                  <a:srgbClr val="002060"/>
                </a:solidFill>
              </a:rPr>
              <a:t>The Knightly Virtues</a:t>
            </a:r>
            <a:endParaRPr lang="en-GB" sz="4000" b="1" dirty="0">
              <a:solidFill>
                <a:srgbClr val="002060"/>
              </a:solidFill>
            </a:endParaRPr>
          </a:p>
        </p:txBody>
      </p:sp>
      <p:pic>
        <p:nvPicPr>
          <p:cNvPr id="11"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07505" y="2303284"/>
            <a:ext cx="393304" cy="3809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0793" y="2188716"/>
            <a:ext cx="7632848" cy="1292662"/>
          </a:xfrm>
          <a:prstGeom prst="rect">
            <a:avLst/>
          </a:prstGeom>
        </p:spPr>
        <p:txBody>
          <a:bodyPr wrap="square">
            <a:spAutoFit/>
          </a:bodyPr>
          <a:lstStyle/>
          <a:p>
            <a:r>
              <a:rPr lang="en-GB" sz="2600" dirty="0" smtClean="0"/>
              <a:t>Literature-based character education </a:t>
            </a:r>
            <a:br>
              <a:rPr lang="en-GB" sz="2600" dirty="0" smtClean="0"/>
            </a:br>
            <a:r>
              <a:rPr lang="en-GB" sz="2600" dirty="0" smtClean="0"/>
              <a:t>programme designed to help teach moral</a:t>
            </a:r>
            <a:br>
              <a:rPr lang="en-GB" sz="2600" dirty="0" smtClean="0"/>
            </a:br>
            <a:r>
              <a:rPr lang="en-GB" sz="2600" dirty="0" smtClean="0"/>
              <a:t>character in schools</a:t>
            </a:r>
            <a:endParaRPr lang="en-GB" sz="2600" dirty="0"/>
          </a:p>
        </p:txBody>
      </p:sp>
      <p:sp>
        <p:nvSpPr>
          <p:cNvPr id="15" name="Rectangle 14"/>
          <p:cNvSpPr/>
          <p:nvPr/>
        </p:nvSpPr>
        <p:spPr>
          <a:xfrm>
            <a:off x="570793" y="3861048"/>
            <a:ext cx="7632848" cy="1292662"/>
          </a:xfrm>
          <a:prstGeom prst="rect">
            <a:avLst/>
          </a:prstGeom>
        </p:spPr>
        <p:txBody>
          <a:bodyPr wrap="square">
            <a:spAutoFit/>
          </a:bodyPr>
          <a:lstStyle/>
          <a:p>
            <a:r>
              <a:rPr lang="en-GB" sz="2600" dirty="0" smtClean="0"/>
              <a:t>The Knightly Virtues resources significantly increased the ability of pupils to use and understand </a:t>
            </a:r>
            <a:r>
              <a:rPr lang="en-GB" sz="2600" dirty="0"/>
              <a:t>virtue language </a:t>
            </a:r>
            <a:r>
              <a:rPr lang="en-GB" sz="2600" dirty="0" smtClean="0"/>
              <a:t>and concepts</a:t>
            </a:r>
            <a:endParaRPr lang="en-GB" sz="2600" dirty="0"/>
          </a:p>
        </p:txBody>
      </p:sp>
      <p:pic>
        <p:nvPicPr>
          <p:cNvPr id="13" name="Picture 2" descr="K:\Staff\Education\Shared\TheJubileeCentre\Publications\Research Reports\Report Images\KnightlyVirtu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4981">
            <a:off x="6948897" y="1478100"/>
            <a:ext cx="1544012" cy="2021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37805" y="3930937"/>
            <a:ext cx="393304" cy="3809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0C2CD6A-9A43-468B-8E10-3B70EA5B096F}" type="slidenum">
              <a:rPr lang="en-GB" smtClean="0"/>
              <a:t>34</a:t>
            </a:fld>
            <a:endParaRPr lang="en-GB"/>
          </a:p>
        </p:txBody>
      </p:sp>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848398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2" descr="K:\Staff\Education\Shared\TheJubileeCentre\Publications\Research Reports\Report Images\KnightlyVirtu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77494"/>
            <a:ext cx="2140448" cy="2802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768" y="1215086"/>
            <a:ext cx="1981104" cy="287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908" y="1234271"/>
            <a:ext cx="1753533" cy="261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488631" y="4017161"/>
            <a:ext cx="4206653" cy="2677742"/>
            <a:chOff x="528416" y="4074590"/>
            <a:chExt cx="4206653" cy="2677742"/>
          </a:xfrm>
        </p:grpSpPr>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1421" y="4116324"/>
              <a:ext cx="1893648" cy="263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416" y="4074590"/>
              <a:ext cx="2110503" cy="257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3721" y="4017161"/>
            <a:ext cx="1887720" cy="277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3702" y="1159231"/>
            <a:ext cx="1810266" cy="268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35</a:t>
            </a:fld>
            <a:endParaRPr lang="en-GB"/>
          </a:p>
        </p:txBody>
      </p:sp>
      <p:pic>
        <p:nvPicPr>
          <p:cNvPr id="14" name="Picture 13"/>
          <p:cNvPicPr/>
          <p:nvPr/>
        </p:nvPicPr>
        <p:blipFill>
          <a:blip r:embed="rId10"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270599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3" descr="Picture 3"/>
          <p:cNvPicPr>
            <a:picLocks noChangeAspect="1"/>
          </p:cNvPicPr>
          <p:nvPr/>
        </p:nvPicPr>
        <p:blipFill>
          <a:blip r:embed="rId3">
            <a:extLst/>
          </a:blip>
          <a:srcRect l="3852" r="4574" b="22303"/>
          <a:stretch>
            <a:fillRect/>
          </a:stretch>
        </p:blipFill>
        <p:spPr>
          <a:xfrm>
            <a:off x="-2" y="5224776"/>
            <a:ext cx="9144002" cy="1649614"/>
          </a:xfrm>
          <a:prstGeom prst="rect">
            <a:avLst/>
          </a:prstGeom>
          <a:ln w="12700">
            <a:miter lim="400000"/>
          </a:ln>
        </p:spPr>
      </p:pic>
      <p:sp>
        <p:nvSpPr>
          <p:cNvPr id="121" name="Rectangle 4"/>
          <p:cNvSpPr/>
          <p:nvPr/>
        </p:nvSpPr>
        <p:spPr>
          <a:xfrm>
            <a:off x="0" y="-1"/>
            <a:ext cx="9144000" cy="1052738"/>
          </a:xfrm>
          <a:prstGeom prst="rect">
            <a:avLst/>
          </a:prstGeom>
          <a:solidFill>
            <a:srgbClr val="376092"/>
          </a:solidFill>
          <a:ln w="25400">
            <a:solidFill>
              <a:srgbClr val="376092"/>
            </a:solidFill>
          </a:ln>
        </p:spPr>
        <p:txBody>
          <a:bodyPr lIns="45719" rIns="45719" anchor="ctr"/>
          <a:lstStyle/>
          <a:p>
            <a:pPr algn="ctr">
              <a:defRPr>
                <a:solidFill>
                  <a:srgbClr val="FFFFFF"/>
                </a:solidFill>
              </a:defRPr>
            </a:pPr>
            <a:endParaRPr/>
          </a:p>
        </p:txBody>
      </p:sp>
      <p:sp>
        <p:nvSpPr>
          <p:cNvPr id="124" name="Title 1"/>
          <p:cNvSpPr txBox="1">
            <a:spLocks noGrp="1"/>
          </p:cNvSpPr>
          <p:nvPr>
            <p:ph type="title"/>
          </p:nvPr>
        </p:nvSpPr>
        <p:spPr>
          <a:xfrm>
            <a:off x="449594" y="885549"/>
            <a:ext cx="8229601" cy="1143001"/>
          </a:xfrm>
          <a:prstGeom prst="rect">
            <a:avLst/>
          </a:prstGeom>
        </p:spPr>
        <p:txBody>
          <a:bodyPr>
            <a:normAutofit/>
          </a:bodyPr>
          <a:lstStyle>
            <a:lvl1pPr>
              <a:defRPr sz="3600" b="1">
                <a:solidFill>
                  <a:srgbClr val="376092"/>
                </a:solidFill>
              </a:defRPr>
            </a:lvl1pPr>
          </a:lstStyle>
          <a:p>
            <a:r>
              <a:rPr sz="4000" dirty="0">
                <a:solidFill>
                  <a:srgbClr val="002060"/>
                </a:solidFill>
                <a:latin typeface="+mn-lt"/>
              </a:rPr>
              <a:t>In the Classroom </a:t>
            </a:r>
          </a:p>
        </p:txBody>
      </p:sp>
      <p:sp>
        <p:nvSpPr>
          <p:cNvPr id="128" name="Rectangle 13"/>
          <p:cNvSpPr txBox="1"/>
          <p:nvPr/>
        </p:nvSpPr>
        <p:spPr>
          <a:xfrm>
            <a:off x="641495" y="2089977"/>
            <a:ext cx="7632850" cy="138499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pPr>
            <a:r>
              <a:rPr sz="2800" dirty="0"/>
              <a:t>Why are </a:t>
            </a:r>
            <a:r>
              <a:rPr lang="en-GB" sz="2800" dirty="0" smtClean="0"/>
              <a:t>resources like the</a:t>
            </a:r>
            <a:r>
              <a:rPr lang="en-GB" sz="2800" dirty="0"/>
              <a:t> </a:t>
            </a:r>
            <a:r>
              <a:rPr sz="2800" dirty="0" smtClean="0"/>
              <a:t>Knightly </a:t>
            </a:r>
            <a:r>
              <a:rPr lang="en-GB" sz="2800" dirty="0" smtClean="0"/>
              <a:t/>
            </a:r>
            <a:br>
              <a:rPr lang="en-GB" sz="2800" dirty="0" smtClean="0"/>
            </a:br>
            <a:r>
              <a:rPr sz="2800" dirty="0" smtClean="0"/>
              <a:t>Virtues useful in </a:t>
            </a:r>
            <a:r>
              <a:rPr sz="2800" dirty="0"/>
              <a:t>the classroom and </a:t>
            </a:r>
            <a:r>
              <a:rPr lang="en-GB" sz="2800" dirty="0" smtClean="0"/>
              <a:t/>
            </a:r>
            <a:br>
              <a:rPr lang="en-GB" sz="2800" dirty="0" smtClean="0"/>
            </a:br>
            <a:r>
              <a:rPr sz="2800" dirty="0" smtClean="0"/>
              <a:t>how </a:t>
            </a:r>
            <a:r>
              <a:rPr sz="2800" dirty="0"/>
              <a:t>are </a:t>
            </a:r>
            <a:r>
              <a:rPr sz="2800" dirty="0" smtClean="0"/>
              <a:t>they applicable</a:t>
            </a:r>
            <a:r>
              <a:rPr sz="2800" dirty="0"/>
              <a:t>?</a:t>
            </a:r>
          </a:p>
        </p:txBody>
      </p:sp>
      <p:sp>
        <p:nvSpPr>
          <p:cNvPr id="2" name="Rectangle 1"/>
          <p:cNvSpPr/>
          <p:nvPr/>
        </p:nvSpPr>
        <p:spPr>
          <a:xfrm>
            <a:off x="6407409" y="3783678"/>
            <a:ext cx="2040943" cy="492443"/>
          </a:xfrm>
          <a:prstGeom prst="rect">
            <a:avLst/>
          </a:prstGeom>
        </p:spPr>
        <p:txBody>
          <a:bodyPr wrap="none">
            <a:spAutoFit/>
          </a:bodyPr>
          <a:lstStyle/>
          <a:p>
            <a:pPr>
              <a:defRPr sz="2600"/>
            </a:pPr>
            <a:r>
              <a:rPr lang="en-GB" dirty="0" smtClean="0">
                <a:solidFill>
                  <a:srgbClr val="0070C0"/>
                </a:solidFill>
              </a:rPr>
              <a:t>Multiple Uses</a:t>
            </a:r>
            <a:endParaRPr lang="en-GB" dirty="0">
              <a:solidFill>
                <a:srgbClr val="0070C0"/>
              </a:solidFill>
            </a:endParaRPr>
          </a:p>
        </p:txBody>
      </p:sp>
      <p:sp>
        <p:nvSpPr>
          <p:cNvPr id="14" name="Rectangle 13"/>
          <p:cNvSpPr/>
          <p:nvPr/>
        </p:nvSpPr>
        <p:spPr>
          <a:xfrm>
            <a:off x="4488641" y="3783678"/>
            <a:ext cx="1399999" cy="492443"/>
          </a:xfrm>
          <a:prstGeom prst="rect">
            <a:avLst/>
          </a:prstGeom>
        </p:spPr>
        <p:txBody>
          <a:bodyPr wrap="none">
            <a:spAutoFit/>
          </a:bodyPr>
          <a:lstStyle/>
          <a:p>
            <a:pPr>
              <a:defRPr sz="2600"/>
            </a:pPr>
            <a:r>
              <a:rPr lang="en-GB" dirty="0" smtClean="0">
                <a:solidFill>
                  <a:srgbClr val="0070C0"/>
                </a:solidFill>
              </a:rPr>
              <a:t>Engaging</a:t>
            </a:r>
            <a:endParaRPr lang="en-GB" dirty="0">
              <a:solidFill>
                <a:srgbClr val="0070C0"/>
              </a:solidFill>
            </a:endParaRPr>
          </a:p>
        </p:txBody>
      </p:sp>
      <p:sp>
        <p:nvSpPr>
          <p:cNvPr id="15" name="Rectangle 14"/>
          <p:cNvSpPr/>
          <p:nvPr/>
        </p:nvSpPr>
        <p:spPr>
          <a:xfrm>
            <a:off x="620956" y="3783678"/>
            <a:ext cx="3275770" cy="492443"/>
          </a:xfrm>
          <a:prstGeom prst="rect">
            <a:avLst/>
          </a:prstGeom>
        </p:spPr>
        <p:txBody>
          <a:bodyPr wrap="none">
            <a:spAutoFit/>
          </a:bodyPr>
          <a:lstStyle/>
          <a:p>
            <a:pPr algn="ctr">
              <a:defRPr sz="2600"/>
            </a:pPr>
            <a:r>
              <a:rPr lang="en-GB" dirty="0" smtClean="0">
                <a:solidFill>
                  <a:srgbClr val="0070C0"/>
                </a:solidFill>
              </a:rPr>
              <a:t>High-quality Resources</a:t>
            </a:r>
            <a:endParaRPr lang="en-GB" dirty="0">
              <a:solidFill>
                <a:srgbClr val="0070C0"/>
              </a:solidFill>
            </a:endParaRPr>
          </a:p>
        </p:txBody>
      </p:sp>
      <p:sp>
        <p:nvSpPr>
          <p:cNvPr id="16" name="Rectangle 15"/>
          <p:cNvSpPr/>
          <p:nvPr/>
        </p:nvSpPr>
        <p:spPr>
          <a:xfrm>
            <a:off x="603414" y="4440623"/>
            <a:ext cx="3115789" cy="492443"/>
          </a:xfrm>
          <a:prstGeom prst="rect">
            <a:avLst/>
          </a:prstGeom>
        </p:spPr>
        <p:txBody>
          <a:bodyPr wrap="none">
            <a:spAutoFit/>
          </a:bodyPr>
          <a:lstStyle/>
          <a:p>
            <a:pPr>
              <a:defRPr sz="2600"/>
            </a:pPr>
            <a:r>
              <a:rPr lang="en-GB" dirty="0" smtClean="0">
                <a:solidFill>
                  <a:srgbClr val="0070C0"/>
                </a:solidFill>
              </a:rPr>
              <a:t>High-level Vocabulary</a:t>
            </a:r>
            <a:endParaRPr lang="en-GB" dirty="0">
              <a:solidFill>
                <a:srgbClr val="0070C0"/>
              </a:solidFill>
            </a:endParaRPr>
          </a:p>
        </p:txBody>
      </p:sp>
      <p:pic>
        <p:nvPicPr>
          <p:cNvPr id="17" name="Picture 2" descr="Picture 2"/>
          <p:cNvPicPr>
            <a:picLocks noChangeAspect="1"/>
          </p:cNvPicPr>
          <p:nvPr/>
        </p:nvPicPr>
        <p:blipFill>
          <a:blip r:embed="rId4">
            <a:extLst/>
          </a:blip>
          <a:srcRect r="68067"/>
          <a:stretch>
            <a:fillRect/>
          </a:stretch>
        </p:blipFill>
        <p:spPr>
          <a:xfrm>
            <a:off x="18593" y="3851470"/>
            <a:ext cx="423321" cy="410075"/>
          </a:xfrm>
          <a:prstGeom prst="rect">
            <a:avLst/>
          </a:prstGeom>
          <a:ln w="12700">
            <a:miter lim="400000"/>
          </a:ln>
        </p:spPr>
      </p:pic>
      <p:pic>
        <p:nvPicPr>
          <p:cNvPr id="21" name="Picture 2" descr="Picture 2"/>
          <p:cNvPicPr>
            <a:picLocks noChangeAspect="1"/>
          </p:cNvPicPr>
          <p:nvPr/>
        </p:nvPicPr>
        <p:blipFill>
          <a:blip r:embed="rId4">
            <a:extLst/>
          </a:blip>
          <a:srcRect r="68067"/>
          <a:stretch>
            <a:fillRect/>
          </a:stretch>
        </p:blipFill>
        <p:spPr>
          <a:xfrm>
            <a:off x="4079374" y="3851470"/>
            <a:ext cx="423321" cy="410075"/>
          </a:xfrm>
          <a:prstGeom prst="rect">
            <a:avLst/>
          </a:prstGeom>
          <a:ln w="12700">
            <a:miter lim="400000"/>
          </a:ln>
        </p:spPr>
      </p:pic>
      <p:pic>
        <p:nvPicPr>
          <p:cNvPr id="22" name="Picture 2" descr="Picture 2"/>
          <p:cNvPicPr>
            <a:picLocks noChangeAspect="1"/>
          </p:cNvPicPr>
          <p:nvPr/>
        </p:nvPicPr>
        <p:blipFill>
          <a:blip r:embed="rId4">
            <a:extLst/>
          </a:blip>
          <a:srcRect r="68067"/>
          <a:stretch>
            <a:fillRect/>
          </a:stretch>
        </p:blipFill>
        <p:spPr>
          <a:xfrm>
            <a:off x="6013969" y="3851470"/>
            <a:ext cx="423321" cy="410075"/>
          </a:xfrm>
          <a:prstGeom prst="rect">
            <a:avLst/>
          </a:prstGeom>
          <a:ln w="12700">
            <a:miter lim="400000"/>
          </a:ln>
        </p:spPr>
      </p:pic>
      <p:pic>
        <p:nvPicPr>
          <p:cNvPr id="23" name="Picture 2" descr="Picture 2"/>
          <p:cNvPicPr>
            <a:picLocks noChangeAspect="1"/>
          </p:cNvPicPr>
          <p:nvPr/>
        </p:nvPicPr>
        <p:blipFill>
          <a:blip r:embed="rId4">
            <a:extLst/>
          </a:blip>
          <a:srcRect r="68067"/>
          <a:stretch>
            <a:fillRect/>
          </a:stretch>
        </p:blipFill>
        <p:spPr>
          <a:xfrm>
            <a:off x="18593" y="4492170"/>
            <a:ext cx="423321" cy="410075"/>
          </a:xfrm>
          <a:prstGeom prst="rect">
            <a:avLst/>
          </a:prstGeom>
          <a:ln w="12700">
            <a:miter lim="400000"/>
          </a:ln>
        </p:spPr>
      </p:pic>
      <p:pic>
        <p:nvPicPr>
          <p:cNvPr id="127" name="Picture 2" descr="Picture 2"/>
          <p:cNvPicPr>
            <a:picLocks noChangeAspect="1"/>
          </p:cNvPicPr>
          <p:nvPr/>
        </p:nvPicPr>
        <p:blipFill>
          <a:blip r:embed="rId5">
            <a:extLst/>
          </a:blip>
          <a:stretch>
            <a:fillRect/>
          </a:stretch>
        </p:blipFill>
        <p:spPr>
          <a:xfrm rot="624981">
            <a:off x="6920768" y="1525060"/>
            <a:ext cx="1428675" cy="1870322"/>
          </a:xfrm>
          <a:prstGeom prst="rect">
            <a:avLst/>
          </a:prstGeom>
          <a:ln w="12700">
            <a:miter lim="400000"/>
          </a:ln>
          <a:effectLst>
            <a:outerShdw blurRad="292100" dist="139700" dir="2700000" rotWithShape="0">
              <a:srgbClr val="333333">
                <a:alpha val="64999"/>
              </a:srgbClr>
            </a:outerShdw>
          </a:effectLst>
        </p:spPr>
      </p:pic>
      <p:sp>
        <p:nvSpPr>
          <p:cNvPr id="24" name="Rectangle 23"/>
          <p:cNvSpPr/>
          <p:nvPr/>
        </p:nvSpPr>
        <p:spPr>
          <a:xfrm>
            <a:off x="4525456" y="4440623"/>
            <a:ext cx="3866508" cy="892552"/>
          </a:xfrm>
          <a:prstGeom prst="rect">
            <a:avLst/>
          </a:prstGeom>
        </p:spPr>
        <p:txBody>
          <a:bodyPr wrap="none">
            <a:spAutoFit/>
          </a:bodyPr>
          <a:lstStyle/>
          <a:p>
            <a:pPr>
              <a:defRPr sz="2600"/>
            </a:pPr>
            <a:r>
              <a:rPr lang="en-GB" dirty="0" smtClean="0">
                <a:solidFill>
                  <a:srgbClr val="0070C0"/>
                </a:solidFill>
              </a:rPr>
              <a:t>Increases Understanding of</a:t>
            </a:r>
            <a:br>
              <a:rPr lang="en-GB" dirty="0" smtClean="0">
                <a:solidFill>
                  <a:srgbClr val="0070C0"/>
                </a:solidFill>
              </a:rPr>
            </a:br>
            <a:r>
              <a:rPr lang="en-GB" dirty="0" smtClean="0">
                <a:solidFill>
                  <a:srgbClr val="0070C0"/>
                </a:solidFill>
              </a:rPr>
              <a:t>Virtue Terms</a:t>
            </a:r>
            <a:endParaRPr lang="en-GB" dirty="0">
              <a:solidFill>
                <a:srgbClr val="0070C0"/>
              </a:solidFill>
            </a:endParaRPr>
          </a:p>
        </p:txBody>
      </p:sp>
      <p:pic>
        <p:nvPicPr>
          <p:cNvPr id="25" name="Picture 2" descr="Picture 2"/>
          <p:cNvPicPr>
            <a:picLocks noChangeAspect="1"/>
          </p:cNvPicPr>
          <p:nvPr/>
        </p:nvPicPr>
        <p:blipFill>
          <a:blip r:embed="rId4">
            <a:extLst/>
          </a:blip>
          <a:srcRect r="68067"/>
          <a:stretch>
            <a:fillRect/>
          </a:stretch>
        </p:blipFill>
        <p:spPr>
          <a:xfrm>
            <a:off x="4079374" y="4486361"/>
            <a:ext cx="423321" cy="410075"/>
          </a:xfrm>
          <a:prstGeom prst="rect">
            <a:avLst/>
          </a:prstGeom>
          <a:ln w="12700">
            <a:miter lim="400000"/>
          </a:ln>
        </p:spPr>
      </p:pic>
      <p:sp>
        <p:nvSpPr>
          <p:cNvPr id="3" name="Slide Number Placeholder 2"/>
          <p:cNvSpPr>
            <a:spLocks noGrp="1"/>
          </p:cNvSpPr>
          <p:nvPr>
            <p:ph type="sldNum" sz="quarter" idx="12"/>
          </p:nvPr>
        </p:nvSpPr>
        <p:spPr/>
        <p:txBody>
          <a:bodyPr/>
          <a:lstStyle/>
          <a:p>
            <a:fld id="{40C2CD6A-9A43-468B-8E10-3B70EA5B096F}" type="slidenum">
              <a:rPr lang="en-GB" smtClean="0"/>
              <a:t>36</a:t>
            </a:fld>
            <a:endParaRPr lang="en-GB"/>
          </a:p>
        </p:txBody>
      </p:sp>
      <p:pic>
        <p:nvPicPr>
          <p:cNvPr id="26" name="Picture 25"/>
          <p:cNvPicPr/>
          <p:nvPr/>
        </p:nvPicPr>
        <p:blipFill>
          <a:blip r:embed="rId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0825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427358" y="4460466"/>
            <a:ext cx="8712968" cy="584775"/>
          </a:xfrm>
          <a:prstGeom prst="rect">
            <a:avLst/>
          </a:prstGeom>
          <a:noFill/>
        </p:spPr>
        <p:txBody>
          <a:bodyPr wrap="square" rtlCol="0">
            <a:spAutoFit/>
          </a:bodyPr>
          <a:lstStyle/>
          <a:p>
            <a:r>
              <a:rPr lang="en-GB" sz="3200" dirty="0" smtClean="0"/>
              <a:t>Interaction with the local community</a:t>
            </a:r>
            <a:endParaRPr lang="en-GB" sz="3200" dirty="0"/>
          </a:p>
        </p:txBody>
      </p:sp>
      <p:sp>
        <p:nvSpPr>
          <p:cNvPr id="6" name="Title 1"/>
          <p:cNvSpPr txBox="1">
            <a:spLocks/>
          </p:cNvSpPr>
          <p:nvPr/>
        </p:nvSpPr>
        <p:spPr>
          <a:xfrm>
            <a:off x="7956" y="1007290"/>
            <a:ext cx="913604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GB" sz="4000" b="1" dirty="0" smtClean="0">
                <a:solidFill>
                  <a:srgbClr val="002060"/>
                </a:solidFill>
                <a:latin typeface="+mn-lt"/>
              </a:rPr>
              <a:t>Character Education through Enrichment</a:t>
            </a:r>
            <a:endParaRPr lang="en-GB" sz="4000" b="1" dirty="0">
              <a:solidFill>
                <a:srgbClr val="002060"/>
              </a:solidFill>
              <a:latin typeface="+mn-lt"/>
            </a:endParaRPr>
          </a:p>
        </p:txBody>
      </p:sp>
      <p:pic>
        <p:nvPicPr>
          <p:cNvPr id="7"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41795" y="3843128"/>
            <a:ext cx="443404" cy="4295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755" y="5951371"/>
            <a:ext cx="9144000" cy="646331"/>
          </a:xfrm>
          <a:prstGeom prst="rect">
            <a:avLst/>
          </a:prstGeom>
        </p:spPr>
        <p:txBody>
          <a:bodyPr wrap="square">
            <a:spAutoFit/>
          </a:bodyPr>
          <a:lstStyle/>
          <a:p>
            <a:pPr algn="ctr"/>
            <a:r>
              <a:rPr lang="en-GB" sz="3600" b="1" i="1" dirty="0" smtClean="0">
                <a:solidFill>
                  <a:srgbClr val="002060"/>
                </a:solidFill>
              </a:rPr>
              <a:t>How could you contribute to this?</a:t>
            </a:r>
            <a:endParaRPr lang="en-GB" sz="3600" b="1" i="1" dirty="0">
              <a:solidFill>
                <a:srgbClr val="00206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68" y="2168676"/>
            <a:ext cx="1586550" cy="12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544" y="2168676"/>
            <a:ext cx="1619403" cy="126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9689" y="2168676"/>
            <a:ext cx="1619403" cy="12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6057" y="2168676"/>
            <a:ext cx="1591947" cy="12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9773" y="2168676"/>
            <a:ext cx="1619403" cy="125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41795" y="4535697"/>
            <a:ext cx="443404" cy="4295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41795" y="5299946"/>
            <a:ext cx="443404" cy="4295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31032" y="3758443"/>
            <a:ext cx="8712968" cy="584775"/>
          </a:xfrm>
          <a:prstGeom prst="rect">
            <a:avLst/>
          </a:prstGeom>
          <a:noFill/>
        </p:spPr>
        <p:txBody>
          <a:bodyPr wrap="square" rtlCol="0">
            <a:spAutoFit/>
          </a:bodyPr>
          <a:lstStyle/>
          <a:p>
            <a:r>
              <a:rPr lang="en-GB" sz="3200" dirty="0"/>
              <a:t>Social </a:t>
            </a:r>
            <a:r>
              <a:rPr lang="en-GB" sz="3200" dirty="0" smtClean="0"/>
              <a:t>action</a:t>
            </a:r>
          </a:p>
        </p:txBody>
      </p:sp>
      <p:sp>
        <p:nvSpPr>
          <p:cNvPr id="22" name="TextBox 21"/>
          <p:cNvSpPr txBox="1"/>
          <p:nvPr/>
        </p:nvSpPr>
        <p:spPr>
          <a:xfrm>
            <a:off x="431032" y="5224715"/>
            <a:ext cx="8712968" cy="584775"/>
          </a:xfrm>
          <a:prstGeom prst="rect">
            <a:avLst/>
          </a:prstGeom>
          <a:noFill/>
        </p:spPr>
        <p:txBody>
          <a:bodyPr wrap="square" rtlCol="0">
            <a:spAutoFit/>
          </a:bodyPr>
          <a:lstStyle/>
          <a:p>
            <a:r>
              <a:rPr lang="en-GB" sz="3200" dirty="0" smtClean="0"/>
              <a:t>A variety of sports activities and clubs  </a:t>
            </a:r>
            <a:endParaRPr lang="en-GB" sz="3200" dirty="0"/>
          </a:p>
        </p:txBody>
      </p:sp>
      <p:sp>
        <p:nvSpPr>
          <p:cNvPr id="2" name="Slide Number Placeholder 1"/>
          <p:cNvSpPr>
            <a:spLocks noGrp="1"/>
          </p:cNvSpPr>
          <p:nvPr>
            <p:ph type="sldNum" sz="quarter" idx="12"/>
          </p:nvPr>
        </p:nvSpPr>
        <p:spPr/>
        <p:txBody>
          <a:bodyPr/>
          <a:lstStyle/>
          <a:p>
            <a:fld id="{40C2CD6A-9A43-468B-8E10-3B70EA5B096F}" type="slidenum">
              <a:rPr lang="en-GB" smtClean="0"/>
              <a:t>37</a:t>
            </a:fld>
            <a:endParaRPr lang="en-GB"/>
          </a:p>
        </p:txBody>
      </p:sp>
      <p:pic>
        <p:nvPicPr>
          <p:cNvPr id="19" name="Picture 18"/>
          <p:cNvPicPr/>
          <p:nvPr/>
        </p:nvPicPr>
        <p:blipFill>
          <a:blip r:embed="rId9"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4224191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p:nvSpPr>
        <p:spPr>
          <a:xfrm>
            <a:off x="55785" y="1023667"/>
            <a:ext cx="3148925" cy="707886"/>
          </a:xfrm>
          <a:prstGeom prst="rect">
            <a:avLst/>
          </a:prstGeom>
        </p:spPr>
        <p:txBody>
          <a:bodyPr wrap="square">
            <a:spAutoFit/>
          </a:bodyPr>
          <a:lstStyle/>
          <a:p>
            <a:r>
              <a:rPr lang="en-GB" sz="4000" b="1" dirty="0" smtClean="0">
                <a:solidFill>
                  <a:srgbClr val="002060"/>
                </a:solidFill>
              </a:rPr>
              <a:t>Resources</a:t>
            </a:r>
            <a:endParaRPr lang="en-GB" sz="4000" b="1" dirty="0">
              <a:solidFill>
                <a:srgbClr val="002060"/>
              </a:solidFill>
            </a:endParaRPr>
          </a:p>
        </p:txBody>
      </p:sp>
      <p:pic>
        <p:nvPicPr>
          <p:cNvPr id="11" name="Picture 11" descr="K:\Staff\Education\Shared\TheJubileeCentre\Publications\Research Reports\Report Images\MyCharacter.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31809">
            <a:off x="4474349" y="4022229"/>
            <a:ext cx="1796535" cy="2533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14066">
            <a:off x="4375284" y="1278814"/>
            <a:ext cx="1994665" cy="285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fullardm\AppData\Local\Microsoft\Windows\Temporary Internet Files\Content.Outlook\KY0T9S12\PrimaryProg.png">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32809">
            <a:off x="6461843" y="1321797"/>
            <a:ext cx="2256678" cy="31325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hlinkClick r:id="rId3"/>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7235" y="4160668"/>
            <a:ext cx="2358931" cy="246310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5" name="Picture 2" descr="K:\Staff\Education\Shared\TheJubileeCentre\Publications\Research Reports\Report Images\KnightlyVirtues.png">
            <a:hlinkClick r:id="rId3"/>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24981">
            <a:off x="2256764" y="1841408"/>
            <a:ext cx="1904529" cy="2493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descr="http://ecx.images-amazon.com/images/I/61mZ8UuW2KL._SY344_BO1,204,203,200_.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79793">
            <a:off x="371310" y="1785015"/>
            <a:ext cx="1509041" cy="2088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2">
            <a:hlinkClick r:id="rId3"/>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16470">
            <a:off x="383022" y="3489320"/>
            <a:ext cx="2222627" cy="313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hlinkClick r:id="rId3"/>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344209">
            <a:off x="2304608" y="3760003"/>
            <a:ext cx="1909491" cy="277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38</a:t>
            </a:fld>
            <a:endParaRPr lang="en-GB"/>
          </a:p>
        </p:txBody>
      </p:sp>
      <p:pic>
        <p:nvPicPr>
          <p:cNvPr id="19" name="Picture 18"/>
          <p:cNvPicPr/>
          <p:nvPr/>
        </p:nvPicPr>
        <p:blipFill>
          <a:blip r:embed="rId13"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2989027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08920"/>
            <a:ext cx="8856984" cy="297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21196" y="1196752"/>
            <a:ext cx="8229600" cy="1070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Character is…</a:t>
            </a:r>
            <a:endParaRPr lang="en-GB" sz="4800" b="1" dirty="0">
              <a:solidFill>
                <a:srgbClr val="002060"/>
              </a:solidFill>
              <a:latin typeface="+mn-lt"/>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39</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20051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le 1"/>
          <p:cNvSpPr txBox="1">
            <a:spLocks/>
          </p:cNvSpPr>
          <p:nvPr/>
        </p:nvSpPr>
        <p:spPr>
          <a:xfrm>
            <a:off x="479487" y="10527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Aims of Education</a:t>
            </a:r>
            <a:endParaRPr lang="en-GB" sz="4800" b="1" dirty="0">
              <a:solidFill>
                <a:srgbClr val="002060"/>
              </a:solidFill>
              <a:latin typeface="+mn-lt"/>
            </a:endParaRPr>
          </a:p>
        </p:txBody>
      </p:sp>
      <p:sp>
        <p:nvSpPr>
          <p:cNvPr id="11" name="Content Placeholder 2"/>
          <p:cNvSpPr txBox="1">
            <a:spLocks/>
          </p:cNvSpPr>
          <p:nvPr/>
        </p:nvSpPr>
        <p:spPr>
          <a:xfrm>
            <a:off x="904841" y="235433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3600" dirty="0" smtClean="0">
                <a:solidFill>
                  <a:schemeClr val="tx1"/>
                </a:solidFill>
              </a:rPr>
              <a:t>Every child can be taught</a:t>
            </a:r>
          </a:p>
          <a:p>
            <a:pPr algn="l"/>
            <a:r>
              <a:rPr lang="en-GB" sz="3600" dirty="0" smtClean="0">
                <a:solidFill>
                  <a:schemeClr val="tx1"/>
                </a:solidFill>
              </a:rPr>
              <a:t>Educational institutions cannot turn out fully educated human beings </a:t>
            </a:r>
          </a:p>
          <a:p>
            <a:pPr algn="l"/>
            <a:r>
              <a:rPr lang="en-GB" sz="3600" dirty="0" smtClean="0">
                <a:solidFill>
                  <a:schemeClr val="tx1"/>
                </a:solidFill>
              </a:rPr>
              <a:t>Schooling does not complete our education</a:t>
            </a:r>
          </a:p>
          <a:p>
            <a:pPr algn="l"/>
            <a:r>
              <a:rPr lang="en-GB" sz="3600" dirty="0" smtClean="0">
                <a:solidFill>
                  <a:schemeClr val="tx1"/>
                </a:solidFill>
              </a:rPr>
              <a:t>Only through the trials of life can someone be fully educated</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endParaRPr lang="en-GB" dirty="0">
              <a:solidFill>
                <a:schemeClr val="tx1"/>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4</a:t>
            </a:fld>
            <a:endParaRPr lang="en-GB"/>
          </a:p>
        </p:txBody>
      </p:sp>
      <p:pic>
        <p:nvPicPr>
          <p:cNvPr id="13"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378019" y="2533112"/>
            <a:ext cx="395232" cy="3828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378019" y="3190148"/>
            <a:ext cx="395232" cy="3828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378019" y="4334241"/>
            <a:ext cx="395232" cy="3828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378019" y="5589239"/>
            <a:ext cx="395232" cy="3828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238636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p:nvSpPr>
        <p:spPr>
          <a:xfrm>
            <a:off x="55785" y="1023667"/>
            <a:ext cx="3148925" cy="707886"/>
          </a:xfrm>
          <a:prstGeom prst="rect">
            <a:avLst/>
          </a:prstGeom>
        </p:spPr>
        <p:txBody>
          <a:bodyPr wrap="square">
            <a:spAutoFit/>
          </a:bodyPr>
          <a:lstStyle/>
          <a:p>
            <a:r>
              <a:rPr lang="en-GB" sz="4000" b="1" dirty="0" smtClean="0">
                <a:solidFill>
                  <a:srgbClr val="002060"/>
                </a:solidFill>
              </a:rPr>
              <a:t>Website</a:t>
            </a:r>
            <a:endParaRPr lang="en-GB" sz="4000" b="1" dirty="0">
              <a:solidFill>
                <a:srgbClr val="002060"/>
              </a:solidFill>
            </a:endParaRP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49" y="1761138"/>
            <a:ext cx="8960502" cy="483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40</a:t>
            </a:fld>
            <a:endParaRPr lang="en-GB"/>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133634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5" name="Group 4"/>
          <p:cNvGrpSpPr/>
          <p:nvPr/>
        </p:nvGrpSpPr>
        <p:grpSpPr>
          <a:xfrm>
            <a:off x="358289" y="2041524"/>
            <a:ext cx="8184314" cy="4452938"/>
            <a:chOff x="423979" y="1849353"/>
            <a:chExt cx="8184314" cy="4452938"/>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79" y="1849353"/>
              <a:ext cx="24955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868403"/>
              <a:ext cx="24860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854116"/>
              <a:ext cx="25241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317735" y="1080857"/>
            <a:ext cx="3148925" cy="707886"/>
          </a:xfrm>
          <a:prstGeom prst="rect">
            <a:avLst/>
          </a:prstGeom>
        </p:spPr>
        <p:txBody>
          <a:bodyPr wrap="square">
            <a:spAutoFit/>
          </a:bodyPr>
          <a:lstStyle/>
          <a:p>
            <a:r>
              <a:rPr lang="en-GB" sz="4000" b="1" dirty="0">
                <a:solidFill>
                  <a:srgbClr val="002060"/>
                </a:solidFill>
              </a:rPr>
              <a:t>Mobile App</a:t>
            </a:r>
          </a:p>
        </p:txBody>
      </p:sp>
      <p:sp>
        <p:nvSpPr>
          <p:cNvPr id="2" name="Slide Number Placeholder 1"/>
          <p:cNvSpPr>
            <a:spLocks noGrp="1"/>
          </p:cNvSpPr>
          <p:nvPr>
            <p:ph type="sldNum" sz="quarter" idx="12"/>
          </p:nvPr>
        </p:nvSpPr>
        <p:spPr/>
        <p:txBody>
          <a:bodyPr/>
          <a:lstStyle/>
          <a:p>
            <a:fld id="{40C2CD6A-9A43-468B-8E10-3B70EA5B096F}" type="slidenum">
              <a:rPr lang="en-GB" smtClean="0"/>
              <a:t>41</a:t>
            </a:fld>
            <a:endParaRPr lang="en-GB"/>
          </a:p>
        </p:txBody>
      </p:sp>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64970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Content Placeholder 2"/>
          <p:cNvSpPr txBox="1">
            <a:spLocks/>
          </p:cNvSpPr>
          <p:nvPr/>
        </p:nvSpPr>
        <p:spPr>
          <a:xfrm>
            <a:off x="479487" y="1840804"/>
            <a:ext cx="830199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smtClean="0">
              <a:solidFill>
                <a:schemeClr val="tx1"/>
              </a:solidFill>
            </a:endParaRPr>
          </a:p>
          <a:p>
            <a:endParaRPr lang="en-GB" dirty="0" smtClean="0">
              <a:solidFill>
                <a:schemeClr val="tx1"/>
              </a:solidFill>
            </a:endParaRPr>
          </a:p>
          <a:p>
            <a:r>
              <a:rPr lang="en-GB" sz="3600" dirty="0" smtClean="0">
                <a:solidFill>
                  <a:schemeClr val="tx1"/>
                </a:solidFill>
              </a:rPr>
              <a:t>Character is not a simple concept, but rather a very complex aggregate of ideas, deeds, tendencies, and habits and this aggregate varies with each individual.</a:t>
            </a:r>
            <a:endParaRPr lang="en-GB" sz="3600" dirty="0">
              <a:solidFill>
                <a:schemeClr val="tx1"/>
              </a:solidFill>
            </a:endParaRPr>
          </a:p>
        </p:txBody>
      </p:sp>
      <p:sp>
        <p:nvSpPr>
          <p:cNvPr id="14" name="Title 1"/>
          <p:cNvSpPr txBox="1">
            <a:spLocks/>
          </p:cNvSpPr>
          <p:nvPr/>
        </p:nvSpPr>
        <p:spPr>
          <a:xfrm>
            <a:off x="479487" y="112088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Aims of Education</a:t>
            </a:r>
            <a:endParaRPr lang="en-GB" sz="4800" b="1" dirty="0">
              <a:solidFill>
                <a:srgbClr val="002060"/>
              </a:solidFill>
              <a:latin typeface="+mn-lt"/>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5</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128448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Content Placeholder 2"/>
          <p:cNvSpPr txBox="1">
            <a:spLocks/>
          </p:cNvSpPr>
          <p:nvPr/>
        </p:nvSpPr>
        <p:spPr>
          <a:xfrm>
            <a:off x="906066" y="228732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3600" dirty="0" smtClean="0">
                <a:solidFill>
                  <a:schemeClr val="tx1"/>
                </a:solidFill>
              </a:rPr>
              <a:t>Some say education is exclusively about academic knowledge</a:t>
            </a:r>
          </a:p>
          <a:p>
            <a:pPr algn="l"/>
            <a:r>
              <a:rPr lang="en-GB" sz="3600" dirty="0" smtClean="0">
                <a:solidFill>
                  <a:schemeClr val="tx1"/>
                </a:solidFill>
              </a:rPr>
              <a:t>Others say that character in schools should simply be about telling children what is right and incentivising them to do the right thing</a:t>
            </a:r>
          </a:p>
          <a:p>
            <a:pPr algn="l"/>
            <a:r>
              <a:rPr lang="en-GB" sz="3600" dirty="0" smtClean="0">
                <a:solidFill>
                  <a:schemeClr val="tx1"/>
                </a:solidFill>
              </a:rPr>
              <a:t>Both are wrong</a:t>
            </a:r>
            <a:endParaRPr lang="en-GB" sz="3600" dirty="0">
              <a:solidFill>
                <a:schemeClr val="tx1"/>
              </a:solidFill>
            </a:endParaRPr>
          </a:p>
        </p:txBody>
      </p:sp>
      <p:sp>
        <p:nvSpPr>
          <p:cNvPr id="12" name="Title 1"/>
          <p:cNvSpPr txBox="1">
            <a:spLocks/>
          </p:cNvSpPr>
          <p:nvPr/>
        </p:nvSpPr>
        <p:spPr>
          <a:xfrm>
            <a:off x="464803" y="107801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Aims of Education</a:t>
            </a:r>
            <a:endParaRPr lang="en-GB" sz="4800" b="1" dirty="0">
              <a:solidFill>
                <a:srgbClr val="002060"/>
              </a:solidFill>
              <a:latin typeface="+mn-lt"/>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6</a:t>
            </a:fld>
            <a:endParaRPr lang="en-GB"/>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pic>
        <p:nvPicPr>
          <p:cNvPr id="17"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363608" y="2420888"/>
            <a:ext cx="395232" cy="3828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363608" y="3573016"/>
            <a:ext cx="395232" cy="3828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363608" y="5949280"/>
            <a:ext cx="395232" cy="38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2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itle 1"/>
          <p:cNvSpPr txBox="1">
            <a:spLocks/>
          </p:cNvSpPr>
          <p:nvPr/>
        </p:nvSpPr>
        <p:spPr>
          <a:xfrm>
            <a:off x="494406" y="10848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latin typeface="+mn-lt"/>
              </a:rPr>
              <a:t>Aims of Education</a:t>
            </a:r>
            <a:endParaRPr lang="en-GB" sz="4800" b="1" dirty="0">
              <a:solidFill>
                <a:srgbClr val="002060"/>
              </a:solidFill>
              <a:latin typeface="+mn-lt"/>
            </a:endParaRPr>
          </a:p>
        </p:txBody>
      </p:sp>
      <p:sp>
        <p:nvSpPr>
          <p:cNvPr id="10" name="Content Placeholder 2"/>
          <p:cNvSpPr txBox="1">
            <a:spLocks/>
          </p:cNvSpPr>
          <p:nvPr/>
        </p:nvSpPr>
        <p:spPr>
          <a:xfrm>
            <a:off x="872004" y="217392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smtClean="0">
              <a:solidFill>
                <a:schemeClr val="tx1"/>
              </a:solidFill>
            </a:endParaRPr>
          </a:p>
          <a:p>
            <a:pPr algn="l"/>
            <a:r>
              <a:rPr lang="en-GB" sz="3600" dirty="0" smtClean="0">
                <a:solidFill>
                  <a:schemeClr val="tx1"/>
                </a:solidFill>
              </a:rPr>
              <a:t>Education is not about information – it is about transformation</a:t>
            </a:r>
          </a:p>
          <a:p>
            <a:pPr algn="l"/>
            <a:r>
              <a:rPr lang="en-GB" sz="3600" dirty="0" smtClean="0">
                <a:solidFill>
                  <a:schemeClr val="tx1"/>
                </a:solidFill>
              </a:rPr>
              <a:t>The test is not what a student knows – they will forget that in five years – the test is who a student has become in the process of education</a:t>
            </a:r>
            <a:endParaRPr lang="en-GB" sz="3600" dirty="0">
              <a:solidFill>
                <a:schemeClr val="tx1"/>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7</a:t>
            </a:fld>
            <a:endParaRPr lang="en-GB"/>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pic>
        <p:nvPicPr>
          <p:cNvPr id="15"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363608" y="2924944"/>
            <a:ext cx="395232" cy="3828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363608" y="4103786"/>
            <a:ext cx="395232" cy="38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30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Box 8"/>
          <p:cNvSpPr txBox="1"/>
          <p:nvPr/>
        </p:nvSpPr>
        <p:spPr>
          <a:xfrm>
            <a:off x="-16121" y="1095813"/>
            <a:ext cx="9160121" cy="1569660"/>
          </a:xfrm>
          <a:prstGeom prst="rect">
            <a:avLst/>
          </a:prstGeom>
          <a:noFill/>
        </p:spPr>
        <p:txBody>
          <a:bodyPr wrap="square" rtlCol="0">
            <a:spAutoFit/>
          </a:bodyPr>
          <a:lstStyle/>
          <a:p>
            <a:pPr algn="ctr"/>
            <a:r>
              <a:rPr lang="en-GB" sz="9600" b="1" dirty="0" smtClean="0">
                <a:solidFill>
                  <a:srgbClr val="002060"/>
                </a:solidFill>
              </a:rPr>
              <a:t>Questions</a:t>
            </a:r>
            <a:endParaRPr lang="en-GB" sz="9600" b="1" dirty="0">
              <a:solidFill>
                <a:srgbClr val="002060"/>
              </a:solidFill>
            </a:endParaRPr>
          </a:p>
        </p:txBody>
      </p:sp>
      <p:pic>
        <p:nvPicPr>
          <p:cNvPr id="2" name="Picture 2" descr="Image result for post it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260" y="2806968"/>
            <a:ext cx="5121479" cy="39145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0C2CD6A-9A43-468B-8E10-3B70EA5B096F}" type="slidenum">
              <a:rPr lang="en-GB" smtClean="0"/>
              <a:t>8</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626089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65431" y="1628800"/>
            <a:ext cx="8229600" cy="2404864"/>
          </a:xfrm>
        </p:spPr>
        <p:txBody>
          <a:bodyPr>
            <a:normAutofit/>
          </a:bodyPr>
          <a:lstStyle/>
          <a:p>
            <a:endParaRPr lang="en-GB" b="1" i="1" dirty="0" smtClean="0">
              <a:solidFill>
                <a:schemeClr val="tx1"/>
              </a:solidFill>
            </a:endParaRPr>
          </a:p>
          <a:p>
            <a:pPr marL="0" indent="0" algn="ctr">
              <a:buNone/>
            </a:pPr>
            <a:r>
              <a:rPr lang="en-GB" sz="3600" b="1" i="1" dirty="0" smtClean="0">
                <a:solidFill>
                  <a:schemeClr val="tx1"/>
                </a:solidFill>
              </a:rPr>
              <a:t>Character</a:t>
            </a:r>
            <a:r>
              <a:rPr lang="en-GB" sz="3600" dirty="0" smtClean="0">
                <a:solidFill>
                  <a:schemeClr val="tx1"/>
                </a:solidFill>
              </a:rPr>
              <a:t> is a set of personal traits or dispositions that evoke specific emotions, inform motivation and guide conduct.</a:t>
            </a:r>
          </a:p>
        </p:txBody>
      </p:sp>
      <p:sp>
        <p:nvSpPr>
          <p:cNvPr id="7" name="Slide Number Placeholder 6"/>
          <p:cNvSpPr>
            <a:spLocks noGrp="1"/>
          </p:cNvSpPr>
          <p:nvPr>
            <p:ph type="sldNum" sz="quarter" idx="12"/>
          </p:nvPr>
        </p:nvSpPr>
        <p:spPr/>
        <p:txBody>
          <a:bodyPr/>
          <a:lstStyle/>
          <a:p>
            <a:fld id="{E4C699B3-4958-4F0C-B7F1-AE8877CDC4F9}" type="slidenum">
              <a:rPr lang="en-GB" smtClean="0">
                <a:solidFill>
                  <a:prstClr val="black">
                    <a:tint val="75000"/>
                  </a:prstClr>
                </a:solidFill>
              </a:rPr>
              <a:pPr/>
              <a:t>9</a:t>
            </a:fld>
            <a:endParaRPr lang="en-GB" dirty="0">
              <a:solidFill>
                <a:prstClr val="black">
                  <a:tint val="75000"/>
                </a:prstClr>
              </a:solidFill>
            </a:endParaRPr>
          </a:p>
        </p:txBody>
      </p:sp>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le 1"/>
          <p:cNvSpPr txBox="1">
            <a:spLocks/>
          </p:cNvSpPr>
          <p:nvPr/>
        </p:nvSpPr>
        <p:spPr>
          <a:xfrm>
            <a:off x="428744" y="1203949"/>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002060"/>
                </a:solidFill>
              </a:rPr>
              <a:t>What is Character Education?</a:t>
            </a:r>
            <a:endParaRPr lang="en-GB" sz="4800" b="1" dirty="0">
              <a:solidFill>
                <a:srgbClr val="002060"/>
              </a:solidFill>
            </a:endParaRPr>
          </a:p>
        </p:txBody>
      </p:sp>
      <p:sp>
        <p:nvSpPr>
          <p:cNvPr id="13" name="Subtitle 2"/>
          <p:cNvSpPr txBox="1">
            <a:spLocks/>
          </p:cNvSpPr>
          <p:nvPr/>
        </p:nvSpPr>
        <p:spPr>
          <a:xfrm>
            <a:off x="365431" y="422108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i="1" dirty="0" smtClean="0"/>
              <a:t>Character education</a:t>
            </a:r>
            <a:r>
              <a:rPr lang="en-GB" sz="3600" b="1" dirty="0" smtClean="0"/>
              <a:t> </a:t>
            </a:r>
            <a:r>
              <a:rPr lang="en-GB" sz="3600" dirty="0" smtClean="0"/>
              <a:t>is an umbrella term for all explicit and implicit educational activities that help young people develop positive personal traits called </a:t>
            </a:r>
            <a:r>
              <a:rPr lang="en-GB" sz="3600" i="1" dirty="0" smtClean="0"/>
              <a:t>virtues</a:t>
            </a:r>
            <a:r>
              <a:rPr lang="en-GB" sz="3600" dirty="0" smtClean="0"/>
              <a:t>.</a:t>
            </a:r>
            <a:endParaRPr lang="en-GB" sz="3600"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4594860" y="17326"/>
            <a:ext cx="4538514" cy="1035409"/>
          </a:xfrm>
          <a:prstGeom prst="rect">
            <a:avLst/>
          </a:prstGeom>
        </p:spPr>
      </p:pic>
    </p:spTree>
    <p:extLst>
      <p:ext uri="{BB962C8B-B14F-4D97-AF65-F5344CB8AC3E}">
        <p14:creationId xmlns:p14="http://schemas.microsoft.com/office/powerpoint/2010/main" val="32511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3773</TotalTime>
  <Words>4711</Words>
  <Application>Microsoft Office PowerPoint</Application>
  <PresentationFormat>On-screen Show (4:3)</PresentationFormat>
  <Paragraphs>292</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Bradley Hand ITC</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 Education in School</vt:lpstr>
      <vt:lpstr>PowerPoint Presentation</vt:lpstr>
      <vt:lpstr>PowerPoint Presentation</vt:lpstr>
      <vt:lpstr>PowerPoint Presentation</vt:lpstr>
      <vt:lpstr>PowerPoint Presentation</vt:lpstr>
      <vt:lpstr>PowerPoint Presentation</vt:lpstr>
      <vt:lpstr>The Knightly Virtues</vt:lpstr>
      <vt:lpstr>PowerPoint Presentation</vt:lpstr>
      <vt:lpstr>In the Classroom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Thomas Cook</dc:creator>
  <cp:lastModifiedBy>Michael Fullard (Department of Education and Social Justice)</cp:lastModifiedBy>
  <cp:revision>352</cp:revision>
  <cp:lastPrinted>2019-02-26T13:15:49Z</cp:lastPrinted>
  <dcterms:created xsi:type="dcterms:W3CDTF">2015-06-15T07:27:58Z</dcterms:created>
  <dcterms:modified xsi:type="dcterms:W3CDTF">2019-03-15T08:56:15Z</dcterms:modified>
</cp:coreProperties>
</file>